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744" r:id="rId3"/>
    <p:sldMasterId id="2147483756" r:id="rId4"/>
    <p:sldMasterId id="2147483768" r:id="rId5"/>
  </p:sldMasterIdLst>
  <p:notesMasterIdLst>
    <p:notesMasterId r:id="rId21"/>
  </p:notesMasterIdLst>
  <p:sldIdLst>
    <p:sldId id="257" r:id="rId6"/>
    <p:sldId id="279" r:id="rId7"/>
    <p:sldId id="281" r:id="rId8"/>
    <p:sldId id="283" r:id="rId9"/>
    <p:sldId id="258" r:id="rId10"/>
    <p:sldId id="260" r:id="rId11"/>
    <p:sldId id="261" r:id="rId12"/>
    <p:sldId id="278" r:id="rId13"/>
    <p:sldId id="262" r:id="rId14"/>
    <p:sldId id="280" r:id="rId15"/>
    <p:sldId id="285" r:id="rId16"/>
    <p:sldId id="286" r:id="rId17"/>
    <p:sldId id="288" r:id="rId18"/>
    <p:sldId id="287" r:id="rId19"/>
    <p:sldId id="284" r:id="rId20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12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F7DBB5-E735-F049-8AF6-E1717574C330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463C8-185E-E548-853D-AB39E3A6EC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093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User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controlled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Trust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Envelope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463C8-185E-E548-853D-AB39E3A6EC3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9484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4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>
              <a:latin typeface="Calibri" charset="0"/>
              <a:ea typeface="新細明體" charset="0"/>
            </a:endParaRPr>
          </a:p>
        </p:txBody>
      </p:sp>
      <p:sp>
        <p:nvSpPr>
          <p:cNvPr id="184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新細明體" charset="0"/>
                <a:cs typeface="新細明體" charset="0"/>
              </a:defRPr>
            </a:lvl9pPr>
          </a:lstStyle>
          <a:p>
            <a:fld id="{1FC9C98D-B698-A846-A3F9-08FF4470C281}" type="slidenum">
              <a:rPr lang="zh-TW" altLang="en-US">
                <a:solidFill>
                  <a:prstClr val="black"/>
                </a:solidFill>
              </a:rPr>
              <a:pPr/>
              <a:t>13</a:t>
            </a:fld>
            <a:endParaRPr lang="zh-TW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80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jpe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0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5855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87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0"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3" y="1267485"/>
            <a:ext cx="7235981" cy="5133316"/>
          </a:xfrm>
        </p:spPr>
        <p:txBody>
          <a:bodyPr/>
          <a:lstStyle>
            <a:lvl1pPr>
              <a:defRPr sz="115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2" y="201704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470" y="236417"/>
            <a:ext cx="785301" cy="365125"/>
          </a:xfrm>
        </p:spPr>
        <p:txBody>
          <a:bodyPr/>
          <a:lstStyle>
            <a:lvl1pPr>
              <a:defRPr sz="1400"/>
            </a:lvl1pPr>
          </a:lstStyle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kumimoji="0" lang="en-US">
                <a:solidFill>
                  <a:srgbClr val="4D5B6B"/>
                </a:solidFill>
                <a:latin typeface="Calibri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kumimoji="0" lang="en-US">
                <a:solidFill>
                  <a:srgbClr val="4D5B6B"/>
                </a:solidFill>
                <a:latin typeface="Calibri"/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kumimoji="0" lang="en-US">
                <a:solidFill>
                  <a:srgbClr val="4D5B6B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91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>
            <a:noAutofit/>
          </a:bodyPr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838200"/>
            <a:ext cx="7467600" cy="4419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225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>
            <a:noAutofit/>
          </a:bodyPr>
          <a:lstStyle>
            <a:lvl1pPr algn="l">
              <a:defRPr sz="72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0187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62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1" y="841248"/>
            <a:ext cx="3735267" cy="533400"/>
          </a:xfrm>
        </p:spPr>
        <p:txBody>
          <a:bodyPr anchor="t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83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6726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5730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1" y="395287"/>
            <a:ext cx="3008313" cy="1162050"/>
          </a:xfrm>
        </p:spPr>
        <p:txBody>
          <a:bodyPr anchor="b"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1" y="1557339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630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234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 anchor="b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58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8366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56D9B-2DFB-499D-B4E5-043AE033B22A}" type="datetimeFigureOut">
              <a:rPr lang="fr-FR" altLang="ja-JP" smtClean="0">
                <a:latin typeface="Calibri"/>
                <a:ea typeface="ＭＳ 明朝"/>
              </a:rPr>
              <a:pPr/>
              <a:t>10/04/2015</a:t>
            </a:fld>
            <a:endParaRPr lang="fr-FR"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5986-2CF2-4BBA-AA52-B1264BCC33D9}" type="slidenum">
              <a:rPr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/>
              <a:t>‹#›</a:t>
            </a:fld>
            <a:endParaRPr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013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ja-JP" altLang="en-US" smtClean="0"/>
              <a:t>マスター サブタイトルの書式設定</a:t>
            </a:r>
            <a:endParaRPr kumimoji="0" lang="en-US"/>
          </a:p>
        </p:txBody>
      </p:sp>
      <p:sp>
        <p:nvSpPr>
          <p:cNvPr id="28" name="日付プレースホルダー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17" name="フッター プレースホルダー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29" name="スライド番号プレースホルダー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80645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99337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endParaRPr kumimoji="1" lang="ja-JP" altLang="en-US">
              <a:solidFill>
                <a:srgbClr val="DDE9EC"/>
              </a:solidFill>
              <a:latin typeface="Gill Sans MT"/>
              <a:ea typeface="ＭＳ Ｐゴシック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kumimoji="1" lang="ja-JP" altLang="en-US">
              <a:solidFill>
                <a:srgbClr val="DDE9EC"/>
              </a:solidFill>
              <a:latin typeface="Gill Sans MT"/>
              <a:ea typeface="ＭＳ Ｐゴシック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DDE9EC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DDE9EC"/>
              </a:solidFill>
              <a:latin typeface="Gill Sans MT"/>
              <a:ea typeface="ＭＳ Ｐゴシック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97562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9" name="コンテンツ プレースホルダー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11" name="コンテンツ プレースホルダー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968769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3"/>
          </p:nvPr>
        </p:nvSpPr>
        <p:spPr>
          <a:xfrm>
            <a:off x="4648201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11" name="コンテンツ プレースホルダー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13" name="コンテンツ プレースホルダー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64003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6" name="二等辺三角形 5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31632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5" name="直線コネクタ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kumimoji="0"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6" name="二等辺三角形 5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1036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8197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8" name="直線コネクタ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kumimoji="0"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" name="直線コネクタ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kumimoji="0"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9" name="二等辺三角形 8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852182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ja-JP" altLang="en-US" smtClean="0"/>
              <a:t>アイコンをクリックして図を追加</a:t>
            </a:r>
            <a:endParaRPr kumimoji="0"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>
              <a:solidFill>
                <a:srgbClr val="DDE9EC"/>
              </a:solidFill>
              <a:latin typeface="Gill Sans MT"/>
              <a:ea typeface="ＭＳ Ｐゴシック"/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DDE9EC"/>
              </a:solidFill>
              <a:latin typeface="Gill Sans MT"/>
              <a:ea typeface="ＭＳ Ｐゴシック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DDE9EC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DDE9EC"/>
              </a:solidFill>
              <a:latin typeface="Gill Sans MT"/>
              <a:ea typeface="ＭＳ Ｐゴシック"/>
            </a:endParaRPr>
          </a:p>
        </p:txBody>
      </p:sp>
      <p:sp>
        <p:nvSpPr>
          <p:cNvPr id="8" name="直線コネクタ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9" name="二等辺三角形 8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13554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6854122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 smtClean="0"/>
              <a:t>マスター テキストの書式設定</a:t>
            </a:r>
          </a:p>
          <a:p>
            <a:pPr lvl="1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 eaLnBrk="1" latinLnBrk="0" hangingPunct="1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7" name="直線コネクタ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kumimoji="0"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8" name="二等辺三角形 7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9" name="直線コネクタ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kumimoji="0" lang="en-US">
              <a:solidFill>
                <a:prstClr val="black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71580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5054596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8002680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8005936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2247450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024458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116233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79358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5880656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563339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746016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9334040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FE256-8DD4-4243-AB87-A5519CB44E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2015/4/10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CDA45-4D87-4A5D-BF50-E2F50CDDBE38}" type="slidenum">
              <a:rPr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104765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7890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 dirty="0"/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3505200" y="4652963"/>
            <a:ext cx="2133600" cy="365125"/>
          </a:xfrm>
        </p:spPr>
        <p:txBody>
          <a:bodyPr/>
          <a:lstStyle>
            <a:lvl1pPr algn="ctr">
              <a:defRPr sz="1600">
                <a:solidFill>
                  <a:srgbClr val="404040"/>
                </a:solidFill>
                <a:latin typeface="Arial Unicode MS" charset="0"/>
                <a:cs typeface="Arial Unicode MS" charset="0"/>
              </a:defRPr>
            </a:lvl1pPr>
          </a:lstStyle>
          <a:p>
            <a:fld id="{8C19116E-A129-8640-AAE5-1139261B5371}" type="datetime1">
              <a:rPr lang="zh-TW" altLang="en-US"/>
              <a:pPr/>
              <a:t>2015/4/10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85667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ereza's\國研院\標誌應用系統_標案\應用設計修改\定稿_簡報版型\130416-國家實驗研究院-簡報_比例縮小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763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D:\Tereza's\國研院\標誌應用系統_標案\應用設計修改\定稿_簡報版型\院本部_有核心價值版\英文\簡報給檔-主題頁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9528" y="274638"/>
            <a:ext cx="5482952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D7000F"/>
                </a:solidFill>
                <a:latin typeface="Arial Black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09528" y="1600200"/>
            <a:ext cx="5482952" cy="4525963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200" baseline="0">
                <a:latin typeface="+mj-lt"/>
              </a:defRPr>
            </a:lvl2pPr>
            <a:lvl3pPr>
              <a:defRPr sz="2000" baseline="0">
                <a:latin typeface="+mj-lt"/>
              </a:defRPr>
            </a:lvl3pPr>
            <a:lvl4pPr>
              <a:defRPr sz="1800" baseline="0">
                <a:latin typeface="+mj-lt"/>
              </a:defRPr>
            </a:lvl4pPr>
            <a:lvl5pPr>
              <a:defRPr sz="1600" baseline="0">
                <a:latin typeface="+mj-lt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0"/>
          </p:nvPr>
        </p:nvSpPr>
        <p:spPr>
          <a:xfrm>
            <a:off x="6759575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0862ACEA-ED50-8F48-82D6-0FE8DFC2CD3A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03693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88913"/>
            <a:ext cx="163195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D:\Tereza's\國研院\標誌應用系統_標案\應用設計修改\定稿_簡報版型\院本部_有核心價值版\英文\簡報給檔-內頁圖紋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內容版面配置區 13"/>
          <p:cNvSpPr>
            <a:spLocks noGrp="1"/>
          </p:cNvSpPr>
          <p:nvPr>
            <p:ph sz="quarter" idx="13"/>
          </p:nvPr>
        </p:nvSpPr>
        <p:spPr>
          <a:xfrm>
            <a:off x="468312" y="1340768"/>
            <a:ext cx="8256191" cy="4897016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600" baseline="0">
                <a:latin typeface="+mj-lt"/>
              </a:defRPr>
            </a:lvl2pPr>
            <a:lvl3pPr>
              <a:defRPr baseline="0">
                <a:latin typeface="+mj-lt"/>
              </a:defRPr>
            </a:lvl3pPr>
            <a:lvl4pPr>
              <a:defRPr sz="2200" baseline="0"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5832648" cy="936104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4"/>
          </p:nvPr>
        </p:nvSpPr>
        <p:spPr>
          <a:xfrm>
            <a:off x="6759575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9BB3A776-BE7B-A647-A21C-89C2C435D1B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7766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Tereza's\國研院\標誌應用系統_標案\應用設計修改\定稿_簡報版型\院本部_有核心價值版\英文\簡報給檔-內頁空白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3" name="內容版面配置區 13"/>
          <p:cNvSpPr>
            <a:spLocks noGrp="1"/>
          </p:cNvSpPr>
          <p:nvPr>
            <p:ph sz="quarter" idx="13"/>
          </p:nvPr>
        </p:nvSpPr>
        <p:spPr>
          <a:xfrm>
            <a:off x="468312" y="1340768"/>
            <a:ext cx="8256191" cy="4897016"/>
          </a:xfrm>
        </p:spPr>
        <p:txBody>
          <a:bodyPr/>
          <a:lstStyle>
            <a:lvl1pPr>
              <a:defRPr sz="2800">
                <a:latin typeface="+mj-lt"/>
              </a:defRPr>
            </a:lvl1pPr>
            <a:lvl2pPr>
              <a:defRPr sz="2600" baseline="0">
                <a:latin typeface="+mj-lt"/>
              </a:defRPr>
            </a:lvl2pPr>
            <a:lvl3pPr>
              <a:defRPr baseline="0">
                <a:latin typeface="+mj-lt"/>
              </a:defRPr>
            </a:lvl3pPr>
            <a:lvl4pPr>
              <a:defRPr sz="2200" baseline="0"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  <p:sp>
        <p:nvSpPr>
          <p:cNvPr id="5" name="投影片編號版面配置區 8"/>
          <p:cNvSpPr>
            <a:spLocks noGrp="1"/>
          </p:cNvSpPr>
          <p:nvPr>
            <p:ph type="sldNum" sz="quarter" idx="14"/>
          </p:nvPr>
        </p:nvSpPr>
        <p:spPr>
          <a:xfrm>
            <a:off x="6759575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47A9D3AC-7542-A345-87EE-C1BFC4BC72D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69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54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633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43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1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2093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.jpe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C1E7A-C5A5-A44A-AA5B-3F06400EB1EA}" type="datetimeFigureOut">
              <a:rPr kumimoji="1" lang="ja-JP" altLang="en-US" smtClean="0"/>
              <a:t>2015/4/10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FE410-31CF-2544-B42E-3A9CF0DEB0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01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0"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0"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38200"/>
            <a:ext cx="7467600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80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defTabSz="914400"/>
            <a:endParaRPr kumimoji="0" lang="fr-FR">
              <a:solidFill>
                <a:srgbClr val="4D5B6B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2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defTabSz="914400"/>
            <a:fld id="{A8815986-2CF2-4BBA-AA52-B1264BCC33D9}" type="slidenum">
              <a:rPr kumimoji="0" lang="fr-FR" smtClean="0">
                <a:solidFill>
                  <a:srgbClr val="675D59">
                    <a:lumMod val="60000"/>
                    <a:lumOff val="40000"/>
                  </a:srgbClr>
                </a:solidFill>
                <a:latin typeface="Calibri"/>
              </a:rPr>
              <a:pPr defTabSz="914400"/>
              <a:t>‹#›</a:t>
            </a:fld>
            <a:endParaRPr kumimoji="0" lang="fr-FR">
              <a:solidFill>
                <a:srgbClr val="675D59">
                  <a:lumMod val="60000"/>
                  <a:lumOff val="40000"/>
                </a:srgbClr>
              </a:solidFill>
              <a:latin typeface="Calibri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9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kumimoji="0" lang="en-US">
              <a:solidFill>
                <a:srgbClr val="4D5B6B"/>
              </a:solidFill>
              <a:latin typeface="Calibri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682" y="4821116"/>
            <a:ext cx="262596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FF856D9B-2DFB-499D-B4E5-043AE033B22A}" type="datetimeFigureOut">
              <a:rPr kumimoji="0" lang="fr-FR" altLang="ja-JP" smtClean="0">
                <a:latin typeface="Calibri"/>
                <a:ea typeface="ＭＳ 明朝"/>
              </a:rPr>
              <a:pPr defTabSz="914400"/>
              <a:t>10/04/2015</a:t>
            </a:fld>
            <a:endParaRPr kumimoji="0" lang="fr-FR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5368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  <p:txStyles>
    <p:titleStyle>
      <a:lvl1pPr algn="l" defTabSz="914400" rtl="0" eaLnBrk="1" latinLnBrk="0" hangingPunct="1">
        <a:spcBef>
          <a:spcPct val="0"/>
        </a:spcBef>
        <a:buNone/>
        <a:defRPr sz="7200" b="1" kern="1200">
          <a:ln w="12700">
            <a:solidFill>
              <a:schemeClr val="tx2"/>
            </a:solidFill>
          </a:ln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˃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プレースホルダー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ja-JP" altLang="en-US" smtClean="0"/>
              <a:t>マスター タイトルの書式設定</a:t>
            </a:r>
            <a:endParaRPr kumimoji="0" 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 smtClean="0"/>
              <a:t>マスター テキストの書式設定</a:t>
            </a:r>
          </a:p>
          <a:p>
            <a:pPr lvl="1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2 </a:t>
            </a:r>
            <a:r>
              <a:rPr kumimoji="0" lang="ja-JP" altLang="en-US" smtClean="0"/>
              <a:t>レベル</a:t>
            </a:r>
          </a:p>
          <a:p>
            <a:pPr lvl="2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3 </a:t>
            </a:r>
            <a:r>
              <a:rPr kumimoji="0" lang="ja-JP" altLang="en-US" smtClean="0"/>
              <a:t>レベル</a:t>
            </a:r>
          </a:p>
          <a:p>
            <a:pPr lvl="3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4 </a:t>
            </a:r>
            <a:r>
              <a:rPr kumimoji="0" lang="ja-JP" altLang="en-US" smtClean="0"/>
              <a:t>レベル</a:t>
            </a:r>
          </a:p>
          <a:p>
            <a:pPr lvl="4" eaLnBrk="1" latinLnBrk="0" hangingPunct="1"/>
            <a:r>
              <a:rPr kumimoji="0" lang="ja-JP" altLang="en-US" smtClean="0"/>
              <a:t>第 </a:t>
            </a:r>
            <a:r>
              <a:rPr kumimoji="0" lang="en-US" altLang="ja-JP" smtClean="0"/>
              <a:t>5 </a:t>
            </a:r>
            <a:r>
              <a:rPr kumimoji="0" lang="ja-JP" altLang="en-US" smtClean="0"/>
              <a:t>レベル</a:t>
            </a:r>
            <a:endParaRPr kumimoji="0" lang="en-US"/>
          </a:p>
        </p:txBody>
      </p:sp>
      <p:sp>
        <p:nvSpPr>
          <p:cNvPr id="14" name="日付プレースホルダー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914400"/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914400"/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23" name="スライド番号プレースホルダー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914400"/>
            <a:fld id="{3C940818-FCA4-4D27-B41C-39882638E4A9}" type="slidenum">
              <a:rPr kumimoji="1" lang="ja-JP" altLang="en-US" smtClean="0">
                <a:solidFill>
                  <a:srgbClr val="464653"/>
                </a:solidFill>
                <a:latin typeface="Gill Sans MT"/>
                <a:ea typeface="ＭＳ Ｐゴシック"/>
              </a:rPr>
              <a:pPr defTabSz="914400"/>
              <a:t>‹#›</a:t>
            </a:fld>
            <a:endParaRPr kumimoji="1" lang="ja-JP" altLang="en-US">
              <a:solidFill>
                <a:srgbClr val="464653"/>
              </a:solidFill>
              <a:latin typeface="Gill Sans MT"/>
              <a:ea typeface="ＭＳ Ｐゴシック"/>
            </a:endParaRPr>
          </a:p>
        </p:txBody>
      </p:sp>
      <p:sp>
        <p:nvSpPr>
          <p:cNvPr id="28" name="直線コネクタ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kumimoji="0"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29" name="直線コネクタ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kumimoji="0" lang="en-US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" name="二等辺三角形 9"/>
          <p:cNvSpPr>
            <a:spLocks noChangeAspect="1"/>
          </p:cNvSpPr>
          <p:nvPr/>
        </p:nvSpPr>
        <p:spPr>
          <a:xfrm rot="5400000">
            <a:off x="419101" y="6467476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kumimoji="0" lang="en-US">
              <a:solidFill>
                <a:prstClr val="white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6076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1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1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1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1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1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1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39FE256-8DD4-4243-AB87-A5519CB44E3C}" type="datetimeFigureOut">
              <a:rPr kumimoji="0"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 defTabSz="914400"/>
              <a:t>2015/4/10</a:t>
            </a:fld>
            <a:endParaRPr kumimoji="0"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kumimoji="0"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C63CDA45-4D87-4A5D-BF50-E2F50CDDBE38}" type="slidenum">
              <a:rPr kumimoji="0" lang="zh-TW" alt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新細明體"/>
              </a:rPr>
              <a:pPr defTabSz="914400"/>
              <a:t>‹#›</a:t>
            </a:fld>
            <a:endParaRPr kumimoji="0" lang="zh-TW" altLang="en-US">
              <a:solidFill>
                <a:prstClr val="black">
                  <a:tint val="75000"/>
                </a:prstClr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1782508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68313" y="6207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Section Title</a:t>
            </a:r>
            <a:endParaRPr lang="zh-TW" altLang="en-US"/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Text here</a:t>
            </a:r>
            <a:endParaRPr lang="zh-TW" altLang="en-US"/>
          </a:p>
          <a:p>
            <a:pPr lvl="1"/>
            <a:r>
              <a:rPr lang="en-US" altLang="zh-TW"/>
              <a:t>Text here</a:t>
            </a:r>
            <a:endParaRPr lang="zh-TW" altLang="en-US"/>
          </a:p>
          <a:p>
            <a:pPr lvl="2"/>
            <a:r>
              <a:rPr lang="en-US" altLang="zh-TW"/>
              <a:t>Text here </a:t>
            </a:r>
            <a:endParaRPr lang="zh-TW" altLang="en-US"/>
          </a:p>
          <a:p>
            <a:pPr lvl="3"/>
            <a:r>
              <a:rPr lang="en-US" altLang="zh-TW"/>
              <a:t>Text here</a:t>
            </a:r>
            <a:endParaRPr lang="zh-TW" altLang="en-US"/>
          </a:p>
          <a:p>
            <a:pPr lvl="4"/>
            <a:r>
              <a:rPr lang="en-US" altLang="zh-TW"/>
              <a:t>Text here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6E688DAE-6E96-2546-8FC1-66B32E4C1678}" type="datetime1">
              <a:rPr lang="zh-TW" altLang="en-US" smtClean="0">
                <a:ea typeface="新細明體" charset="0"/>
                <a:cs typeface="新細明體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2015/4/10</a:t>
            </a:fld>
            <a:endParaRPr lang="zh-TW" altLang="en-US" smtClean="0">
              <a:ea typeface="新細明體" charset="0"/>
              <a:cs typeface="新細明體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44C2967A-98E9-DB4F-B673-973F2E032E76}" type="slidenum">
              <a:rPr lang="zh-TW" altLang="en-US" smtClean="0">
                <a:ea typeface="新細明體" charset="0"/>
                <a:cs typeface="新細明體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TW" altLang="en-US" smtClean="0">
              <a:ea typeface="新細明體" charset="0"/>
              <a:cs typeface="新細明體" charset="0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0" y="1214438"/>
            <a:ext cx="9144000" cy="15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188913"/>
            <a:ext cx="1631950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89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D7000F"/>
          </a:solidFill>
          <a:latin typeface="Arial Black" pitchFamily="34" charset="0"/>
          <a:ea typeface="微軟正黑體" pitchFamily="34" charset="-120"/>
          <a:cs typeface="微軟正黑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00F"/>
          </a:solidFill>
          <a:latin typeface="Arial Black" pitchFamily="34" charset="0"/>
          <a:ea typeface="微軟正黑體" pitchFamily="34" charset="-120"/>
          <a:cs typeface="微軟正黑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00F"/>
          </a:solidFill>
          <a:latin typeface="Arial Black" pitchFamily="34" charset="0"/>
          <a:ea typeface="微軟正黑體" pitchFamily="34" charset="-120"/>
          <a:cs typeface="微軟正黑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00F"/>
          </a:solidFill>
          <a:latin typeface="Arial Black" pitchFamily="34" charset="0"/>
          <a:ea typeface="微軟正黑體" pitchFamily="34" charset="-120"/>
          <a:cs typeface="微軟正黑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D7000F"/>
          </a:solidFill>
          <a:latin typeface="Arial Black" pitchFamily="34" charset="0"/>
          <a:ea typeface="微軟正黑體" pitchFamily="34" charset="-120"/>
          <a:cs typeface="微軟正黑體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D7000F"/>
          </a:solidFill>
          <a:latin typeface="Arial Black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D7000F"/>
          </a:solidFill>
          <a:latin typeface="Arial Black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D7000F"/>
          </a:solidFill>
          <a:latin typeface="Arial Black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D7000F"/>
          </a:solidFill>
          <a:latin typeface="Arial Black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j-lt"/>
          <a:ea typeface="微軟正黑體" pitchFamily="34" charset="-120"/>
          <a:cs typeface="Times New Roman" pitchFamily="18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j-lt"/>
          <a:ea typeface="微軟正黑體" pitchFamily="34" charset="-120"/>
          <a:cs typeface="Times New Roman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j-lt"/>
          <a:ea typeface="微軟正黑體" pitchFamily="34" charset="-120"/>
          <a:cs typeface="Times New Roman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j-lt"/>
          <a:ea typeface="微軟正黑體" pitchFamily="34" charset="-120"/>
          <a:cs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j-lt"/>
          <a:ea typeface="微軟正黑體" pitchFamily="34" charset="-120"/>
          <a:cs typeface="Times New Roman" pitchFamily="18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hyperlink" Target="http://ecocam.nchc.org.tw/" TargetMode="Externa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Telesciences</a:t>
            </a:r>
            <a:r>
              <a:rPr lang="en-US" altLang="ja-JP" dirty="0" smtClean="0"/>
              <a:t>/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:        </a:t>
            </a:r>
            <a:endParaRPr lang="en-US" altLang="ja-JP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ja-JP" dirty="0" err="1"/>
              <a:t>Sornthep</a:t>
            </a:r>
            <a:r>
              <a:rPr lang="en-US" altLang="ja-JP" dirty="0"/>
              <a:t> </a:t>
            </a:r>
            <a:r>
              <a:rPr lang="en-US" altLang="ja-JP" dirty="0" err="1" smtClean="0"/>
              <a:t>Vannarat</a:t>
            </a:r>
            <a:r>
              <a:rPr lang="en-US" altLang="ja-JP" dirty="0" smtClean="0"/>
              <a:t>, Shinji </a:t>
            </a:r>
            <a:r>
              <a:rPr lang="en-US" altLang="ja-JP" dirty="0" err="1" smtClean="0"/>
              <a:t>Shimojo</a:t>
            </a:r>
            <a:r>
              <a:rPr lang="en-US" altLang="ja-JP" dirty="0" smtClean="0"/>
              <a:t>, </a:t>
            </a:r>
            <a:endParaRPr lang="en-US" altLang="ja-JP" dirty="0" smtClean="0"/>
          </a:p>
          <a:p>
            <a:r>
              <a:rPr lang="en-US" altLang="ja-JP" smtClean="0"/>
              <a:t>Fang-Pang Lin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  <a:p>
            <a:r>
              <a:rPr lang="en-US" altLang="ja-JP" dirty="0" smtClean="0"/>
              <a:t>Pragma 28</a:t>
            </a:r>
          </a:p>
          <a:p>
            <a:r>
              <a:rPr lang="ja-JP" altLang="ja-JP" dirty="0" smtClean="0"/>
              <a:t>2</a:t>
            </a:r>
            <a:r>
              <a:rPr lang="en-US" altLang="ja-JP" dirty="0" smtClean="0"/>
              <a:t>015</a:t>
            </a:r>
            <a:r>
              <a:rPr lang="ja-JP" altLang="en-US" dirty="0" smtClean="0"/>
              <a:t> </a:t>
            </a:r>
            <a:r>
              <a:rPr lang="en-US" altLang="ja-JP" dirty="0" smtClean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38693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Things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we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will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discuss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Updates</a:t>
            </a:r>
          </a:p>
          <a:p>
            <a:r>
              <a:rPr kumimoji="1" lang="en-US" altLang="ja-JP" dirty="0" smtClean="0"/>
              <a:t>What is the role of infrastructure for your application ? Ex. Pragma-ENT, </a:t>
            </a:r>
            <a:r>
              <a:rPr kumimoji="1" lang="en-US" altLang="ja-JP" dirty="0" err="1" smtClean="0"/>
              <a:t>Resouces</a:t>
            </a:r>
            <a:endParaRPr kumimoji="1" lang="en-US" altLang="ja-JP" dirty="0" smtClean="0"/>
          </a:p>
          <a:p>
            <a:r>
              <a:rPr lang="ja-JP" altLang="ja-JP" dirty="0" smtClean="0"/>
              <a:t>S</a:t>
            </a:r>
            <a:r>
              <a:rPr lang="en-US" altLang="ja-JP" dirty="0" err="1" smtClean="0"/>
              <a:t>ystem</a:t>
            </a:r>
            <a:r>
              <a:rPr lang="ja-JP" altLang="en-US" dirty="0" smtClean="0"/>
              <a:t> </a:t>
            </a:r>
            <a:r>
              <a:rPr lang="en-US" altLang="ja-JP" dirty="0" smtClean="0"/>
              <a:t>Issues</a:t>
            </a:r>
          </a:p>
          <a:p>
            <a:pPr lvl="1"/>
            <a:r>
              <a:rPr lang="en-US" altLang="ja-JP" dirty="0"/>
              <a:t>Policy</a:t>
            </a:r>
            <a:r>
              <a:rPr lang="ja-JP" altLang="en-US" dirty="0"/>
              <a:t> </a:t>
            </a:r>
            <a:r>
              <a:rPr lang="en-US" altLang="ja-JP" dirty="0"/>
              <a:t>enforcement</a:t>
            </a:r>
          </a:p>
          <a:p>
            <a:pPr lvl="1"/>
            <a:r>
              <a:rPr lang="en-US" altLang="ja-JP" dirty="0"/>
              <a:t>Dynamic Change in System Configuration with </a:t>
            </a:r>
            <a:r>
              <a:rPr lang="en-US" altLang="ja-JP" dirty="0" smtClean="0"/>
              <a:t>Network</a:t>
            </a:r>
          </a:p>
          <a:p>
            <a:pPr lvl="1"/>
            <a:r>
              <a:rPr lang="ja-JP" altLang="ja-JP" dirty="0" smtClean="0"/>
              <a:t>F</a:t>
            </a:r>
            <a:r>
              <a:rPr lang="en-US" altLang="ja-JP" dirty="0" err="1" smtClean="0"/>
              <a:t>ederation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on</a:t>
            </a:r>
            <a:r>
              <a:rPr lang="ja-JP" altLang="en-US" dirty="0" smtClean="0"/>
              <a:t> </a:t>
            </a:r>
            <a:r>
              <a:rPr lang="en-US" altLang="ja-JP" dirty="0" smtClean="0"/>
              <a:t>International</a:t>
            </a:r>
            <a:r>
              <a:rPr lang="ja-JP" altLang="en-US" dirty="0" smtClean="0"/>
              <a:t> </a:t>
            </a:r>
            <a:r>
              <a:rPr lang="en-US" altLang="ja-JP" dirty="0" smtClean="0"/>
              <a:t>Network</a:t>
            </a:r>
            <a:endParaRPr lang="ja-JP" altLang="en-US" dirty="0"/>
          </a:p>
          <a:p>
            <a:pPr lvl="1"/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72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Knowledge/Experience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to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be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shared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Raja Island 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Sornthep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Satellite</a:t>
            </a:r>
            <a:r>
              <a:rPr lang="ja-JP" altLang="en-US" dirty="0" smtClean="0"/>
              <a:t> </a:t>
            </a:r>
            <a:r>
              <a:rPr lang="en-US" altLang="ja-JP" dirty="0" smtClean="0"/>
              <a:t>Image</a:t>
            </a:r>
            <a:r>
              <a:rPr lang="ja-JP" altLang="en-US" dirty="0" smtClean="0"/>
              <a:t> </a:t>
            </a:r>
            <a:r>
              <a:rPr lang="en-US" altLang="ja-JP" dirty="0" smtClean="0"/>
              <a:t>Transfer</a:t>
            </a:r>
            <a:r>
              <a:rPr lang="ja-JP" altLang="en-US" dirty="0" smtClean="0"/>
              <a:t> </a:t>
            </a:r>
            <a:r>
              <a:rPr lang="en-US" altLang="ja-JP" dirty="0" smtClean="0"/>
              <a:t>(</a:t>
            </a:r>
            <a:r>
              <a:rPr lang="ja-JP" altLang="ja-JP" dirty="0" smtClean="0"/>
              <a:t>W</a:t>
            </a:r>
            <a:r>
              <a:rPr lang="en-US" altLang="ja-JP" dirty="0" smtClean="0"/>
              <a:t>hey-</a:t>
            </a:r>
            <a:r>
              <a:rPr lang="en-US" altLang="ja-JP" dirty="0" err="1" smtClean="0"/>
              <a:t>Fone</a:t>
            </a:r>
            <a:r>
              <a:rPr lang="en-US" altLang="ja-JP" dirty="0" smtClean="0"/>
              <a:t>)</a:t>
            </a:r>
          </a:p>
          <a:p>
            <a:r>
              <a:rPr lang="en-US" altLang="ja-JP" dirty="0" smtClean="0"/>
              <a:t>Stream Data processing for sensors (Fang-Pang)</a:t>
            </a:r>
          </a:p>
          <a:p>
            <a:r>
              <a:rPr lang="en-US" altLang="ja-JP" dirty="0" smtClean="0"/>
              <a:t>Terra Green </a:t>
            </a:r>
            <a:r>
              <a:rPr lang="en-US" altLang="ja-JP" dirty="0"/>
              <a:t>Network – Citizen </a:t>
            </a:r>
            <a:r>
              <a:rPr lang="en-US" altLang="ja-JP" dirty="0" smtClean="0"/>
              <a:t>science </a:t>
            </a:r>
            <a:r>
              <a:rPr lang="en-US" altLang="ja-JP" dirty="0"/>
              <a:t>for </a:t>
            </a:r>
            <a:r>
              <a:rPr lang="en-US" altLang="ja-JP" dirty="0" smtClean="0"/>
              <a:t>mapping trees.</a:t>
            </a:r>
            <a:r>
              <a:rPr lang="en-US" altLang="ja-JP" dirty="0"/>
              <a:t> </a:t>
            </a:r>
            <a:r>
              <a:rPr lang="en-US" altLang="zh-TW" dirty="0" smtClean="0"/>
              <a:t>(</a:t>
            </a:r>
            <a:r>
              <a:rPr lang="en-US" altLang="ja-JP" dirty="0" smtClean="0"/>
              <a:t>Jung-Hwang</a:t>
            </a:r>
            <a:r>
              <a:rPr lang="en-US" altLang="zh-TW" dirty="0" smtClean="0"/>
              <a:t>)</a:t>
            </a:r>
            <a:endParaRPr lang="en-US" altLang="ja-JP" dirty="0"/>
          </a:p>
          <a:p>
            <a:r>
              <a:rPr lang="en-US" altLang="ja-JP" dirty="0"/>
              <a:t> </a:t>
            </a:r>
            <a:r>
              <a:rPr lang="en-US" altLang="ja-JP" dirty="0" smtClean="0"/>
              <a:t>Sensor Network development in ASTI (Julian)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33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NECTEC</a:t>
            </a:r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rcRect t="12965" b="12965"/>
          <a:stretch>
            <a:fillRect/>
          </a:stretch>
        </p:blipFill>
        <p:spPr>
          <a:xfrm>
            <a:off x="0" y="1097317"/>
            <a:ext cx="9144000" cy="5028848"/>
          </a:xfrm>
        </p:spPr>
      </p:pic>
    </p:spTree>
    <p:extLst>
      <p:ext uri="{BB962C8B-B14F-4D97-AF65-F5344CB8AC3E}">
        <p14:creationId xmlns:p14="http://schemas.microsoft.com/office/powerpoint/2010/main" val="32684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投影片編號版面配置區 1"/>
          <p:cNvSpPr>
            <a:spLocks noGrp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微軟正黑體" charset="0"/>
                <a:cs typeface="Times New Roman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微軟正黑體" charset="0"/>
                <a:cs typeface="Times New Roman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微軟正黑體" charset="0"/>
                <a:cs typeface="Times New Roman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微軟正黑體" charset="0"/>
                <a:cs typeface="Times New Roman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微軟正黑體" charset="0"/>
                <a:cs typeface="Times New Roman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微軟正黑體" charset="0"/>
                <a:cs typeface="Times New Roman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微軟正黑體" charset="0"/>
                <a:cs typeface="Times New Roman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微軟正黑體" charset="0"/>
                <a:cs typeface="Times New Roman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微軟正黑體" charset="0"/>
                <a:cs typeface="Times New Roman" charset="0"/>
              </a:defRPr>
            </a:lvl9pPr>
          </a:lstStyle>
          <a:p>
            <a:fld id="{9551AD64-8659-564B-B6F5-E13E3EFC6411}" type="slidenum">
              <a:rPr lang="zh-TW" altLang="en-US" sz="1200">
                <a:solidFill>
                  <a:srgbClr val="898989"/>
                </a:solidFill>
                <a:ea typeface="新細明體" charset="0"/>
                <a:cs typeface="新細明體" charset="0"/>
              </a:rPr>
              <a:pPr/>
              <a:t>13</a:t>
            </a:fld>
            <a:endParaRPr lang="zh-TW" altLang="en-US" sz="1200">
              <a:solidFill>
                <a:srgbClr val="898989"/>
              </a:solidFill>
              <a:ea typeface="新細明體" charset="0"/>
              <a:cs typeface="新細明體" charset="0"/>
            </a:endParaRPr>
          </a:p>
        </p:txBody>
      </p:sp>
      <p:sp>
        <p:nvSpPr>
          <p:cNvPr id="17411" name="內容版面配置區 2"/>
          <p:cNvSpPr>
            <a:spLocks noGrp="1"/>
          </p:cNvSpPr>
          <p:nvPr>
            <p:ph sz="quarter" idx="13"/>
          </p:nvPr>
        </p:nvSpPr>
        <p:spPr>
          <a:xfrm>
            <a:off x="468313" y="1341438"/>
            <a:ext cx="8256587" cy="4895850"/>
          </a:xfrm>
        </p:spPr>
        <p:txBody>
          <a:bodyPr/>
          <a:lstStyle/>
          <a:p>
            <a:pPr eaLnBrk="1" hangingPunct="1"/>
            <a:endParaRPr lang="zh-TW" altLang="en-US">
              <a:latin typeface="Calibri" charset="0"/>
              <a:ea typeface="微軟正黑體" charset="0"/>
              <a:cs typeface="Times New Roman" charset="0"/>
            </a:endParaRPr>
          </a:p>
        </p:txBody>
      </p:sp>
      <p:sp>
        <p:nvSpPr>
          <p:cNvPr id="11268" name="標題 3"/>
          <p:cNvSpPr>
            <a:spLocks noGrp="1"/>
          </p:cNvSpPr>
          <p:nvPr>
            <p:ph type="title"/>
          </p:nvPr>
        </p:nvSpPr>
        <p:spPr>
          <a:xfrm>
            <a:off x="468313" y="260350"/>
            <a:ext cx="5832475" cy="9366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2900" dirty="0">
                <a:latin typeface="Arial Black" charset="0"/>
                <a:ea typeface="微軟正黑體" charset="0"/>
              </a:rPr>
              <a:t>Storm Cluster, Topology and DRPC</a:t>
            </a:r>
            <a:endParaRPr lang="zh-TW" altLang="en-US" sz="2900" dirty="0">
              <a:latin typeface="Arial Black" charset="0"/>
              <a:ea typeface="微軟正黑體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1438"/>
            <a:ext cx="5097463" cy="266382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https://storm.apache.org/images/topolog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341438"/>
            <a:ext cx="3781425" cy="266382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s://storm.apache.org/documentation/images/drpc-workflo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167188"/>
            <a:ext cx="4032250" cy="243046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圓角矩形 7"/>
          <p:cNvSpPr>
            <a:spLocks noChangeArrowheads="1"/>
          </p:cNvSpPr>
          <p:nvPr/>
        </p:nvSpPr>
        <p:spPr bwMode="auto">
          <a:xfrm>
            <a:off x="107950" y="3716338"/>
            <a:ext cx="1655763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Storm Cluster</a:t>
            </a:r>
            <a:endParaRPr kumimoji="0" lang="zh-TW" altLang="en-US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9" name="圓角矩形 8"/>
          <p:cNvSpPr>
            <a:spLocks noChangeArrowheads="1"/>
          </p:cNvSpPr>
          <p:nvPr/>
        </p:nvSpPr>
        <p:spPr bwMode="auto">
          <a:xfrm>
            <a:off x="7885113" y="1196975"/>
            <a:ext cx="1079500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Topology</a:t>
            </a:r>
            <a:endParaRPr kumimoji="0" lang="zh-TW" altLang="en-US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0" name="圓角矩形 9"/>
          <p:cNvSpPr>
            <a:spLocks noChangeArrowheads="1"/>
          </p:cNvSpPr>
          <p:nvPr/>
        </p:nvSpPr>
        <p:spPr bwMode="auto">
          <a:xfrm>
            <a:off x="5508625" y="2276475"/>
            <a:ext cx="719138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Spout</a:t>
            </a:r>
            <a:endParaRPr kumimoji="0" lang="zh-TW" altLang="en-US" sz="1200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1" name="圓角矩形 10"/>
          <p:cNvSpPr>
            <a:spLocks noChangeArrowheads="1"/>
          </p:cNvSpPr>
          <p:nvPr/>
        </p:nvSpPr>
        <p:spPr bwMode="auto">
          <a:xfrm>
            <a:off x="5508625" y="3213100"/>
            <a:ext cx="719138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Spout</a:t>
            </a:r>
            <a:endParaRPr kumimoji="0" lang="zh-TW" altLang="en-US" sz="1200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2" name="圓角矩形 11"/>
          <p:cNvSpPr>
            <a:spLocks noChangeArrowheads="1"/>
          </p:cNvSpPr>
          <p:nvPr/>
        </p:nvSpPr>
        <p:spPr bwMode="auto">
          <a:xfrm>
            <a:off x="6948488" y="1916113"/>
            <a:ext cx="647700" cy="3603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Bolt</a:t>
            </a:r>
            <a:endParaRPr kumimoji="0" lang="zh-TW" altLang="en-US" sz="1200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3" name="圓角矩形 12"/>
          <p:cNvSpPr>
            <a:spLocks noChangeArrowheads="1"/>
          </p:cNvSpPr>
          <p:nvPr/>
        </p:nvSpPr>
        <p:spPr bwMode="auto">
          <a:xfrm>
            <a:off x="6948488" y="2924175"/>
            <a:ext cx="647700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Bolt</a:t>
            </a:r>
            <a:endParaRPr kumimoji="0" lang="zh-TW" altLang="en-US" sz="1200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4" name="圓角矩形 13"/>
          <p:cNvSpPr>
            <a:spLocks noChangeArrowheads="1"/>
          </p:cNvSpPr>
          <p:nvPr/>
        </p:nvSpPr>
        <p:spPr bwMode="auto">
          <a:xfrm>
            <a:off x="8388350" y="2349500"/>
            <a:ext cx="647700" cy="3587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Bolt</a:t>
            </a:r>
            <a:endParaRPr kumimoji="0" lang="zh-TW" altLang="en-US" sz="1200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5" name="圓角矩形 14"/>
          <p:cNvSpPr>
            <a:spLocks noChangeArrowheads="1"/>
          </p:cNvSpPr>
          <p:nvPr/>
        </p:nvSpPr>
        <p:spPr bwMode="auto">
          <a:xfrm>
            <a:off x="6948488" y="3860800"/>
            <a:ext cx="647700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Bolt</a:t>
            </a:r>
            <a:endParaRPr kumimoji="0" lang="zh-TW" altLang="en-US" sz="1200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6" name="圓角矩形 15"/>
          <p:cNvSpPr>
            <a:spLocks noChangeArrowheads="1"/>
          </p:cNvSpPr>
          <p:nvPr/>
        </p:nvSpPr>
        <p:spPr bwMode="auto">
          <a:xfrm>
            <a:off x="8388350" y="3860800"/>
            <a:ext cx="647700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Bolt</a:t>
            </a:r>
            <a:endParaRPr kumimoji="0" lang="zh-TW" altLang="en-US" sz="1200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7" name="圓角矩形 16"/>
          <p:cNvSpPr>
            <a:spLocks noChangeArrowheads="1"/>
          </p:cNvSpPr>
          <p:nvPr/>
        </p:nvSpPr>
        <p:spPr bwMode="auto">
          <a:xfrm>
            <a:off x="7740650" y="2420938"/>
            <a:ext cx="647700" cy="3603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FF0000"/>
                </a:solidFill>
                <a:latin typeface="Calibri" charset="0"/>
                <a:ea typeface="新細明體" charset="0"/>
                <a:cs typeface="新細明體" charset="0"/>
              </a:rPr>
              <a:t>Tuple</a:t>
            </a:r>
            <a:endParaRPr kumimoji="0" lang="zh-TW" altLang="en-US" sz="1200" smtClean="0">
              <a:solidFill>
                <a:srgbClr val="FF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8" name="圓角矩形 17"/>
          <p:cNvSpPr>
            <a:spLocks noChangeArrowheads="1"/>
          </p:cNvSpPr>
          <p:nvPr/>
        </p:nvSpPr>
        <p:spPr bwMode="auto">
          <a:xfrm>
            <a:off x="7667625" y="3644900"/>
            <a:ext cx="649288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FF0000"/>
                </a:solidFill>
                <a:latin typeface="Calibri" charset="0"/>
                <a:ea typeface="新細明體" charset="0"/>
                <a:cs typeface="新細明體" charset="0"/>
              </a:rPr>
              <a:t>Tuple</a:t>
            </a:r>
            <a:endParaRPr kumimoji="0" lang="zh-TW" altLang="en-US" sz="1200" smtClean="0">
              <a:solidFill>
                <a:srgbClr val="FF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19" name="圓角矩形 18"/>
          <p:cNvSpPr>
            <a:spLocks noChangeArrowheads="1"/>
          </p:cNvSpPr>
          <p:nvPr/>
        </p:nvSpPr>
        <p:spPr bwMode="auto">
          <a:xfrm>
            <a:off x="7740650" y="1628775"/>
            <a:ext cx="647700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FF0000"/>
                </a:solidFill>
                <a:latin typeface="Calibri" charset="0"/>
                <a:ea typeface="新細明體" charset="0"/>
                <a:cs typeface="新細明體" charset="0"/>
              </a:rPr>
              <a:t>Tuple</a:t>
            </a:r>
            <a:endParaRPr kumimoji="0" lang="zh-TW" altLang="en-US" sz="1200" smtClean="0">
              <a:solidFill>
                <a:srgbClr val="FF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20" name="圓角矩形 19"/>
          <p:cNvSpPr>
            <a:spLocks noChangeArrowheads="1"/>
          </p:cNvSpPr>
          <p:nvPr/>
        </p:nvSpPr>
        <p:spPr bwMode="auto">
          <a:xfrm>
            <a:off x="6227763" y="1844675"/>
            <a:ext cx="647700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FF0000"/>
                </a:solidFill>
                <a:latin typeface="Calibri" charset="0"/>
                <a:ea typeface="新細明體" charset="0"/>
                <a:cs typeface="新細明體" charset="0"/>
              </a:rPr>
              <a:t>Tuple</a:t>
            </a:r>
            <a:endParaRPr kumimoji="0" lang="zh-TW" altLang="en-US" sz="1200" smtClean="0">
              <a:solidFill>
                <a:srgbClr val="FF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21" name="圓角矩形 20"/>
          <p:cNvSpPr>
            <a:spLocks noChangeArrowheads="1"/>
          </p:cNvSpPr>
          <p:nvPr/>
        </p:nvSpPr>
        <p:spPr bwMode="auto">
          <a:xfrm>
            <a:off x="6227763" y="2852738"/>
            <a:ext cx="647700" cy="3603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FF0000"/>
                </a:solidFill>
                <a:latin typeface="Calibri" charset="0"/>
                <a:ea typeface="新細明體" charset="0"/>
                <a:cs typeface="新細明體" charset="0"/>
              </a:rPr>
              <a:t>Tuple</a:t>
            </a:r>
            <a:endParaRPr kumimoji="0" lang="zh-TW" altLang="en-US" sz="1200" smtClean="0">
              <a:solidFill>
                <a:srgbClr val="FF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22" name="圓角矩形 21"/>
          <p:cNvSpPr>
            <a:spLocks noChangeArrowheads="1"/>
          </p:cNvSpPr>
          <p:nvPr/>
        </p:nvSpPr>
        <p:spPr bwMode="auto">
          <a:xfrm>
            <a:off x="6227763" y="3429000"/>
            <a:ext cx="647700" cy="36036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z="1200" smtClean="0">
                <a:solidFill>
                  <a:srgbClr val="FF0000"/>
                </a:solidFill>
                <a:latin typeface="Calibri" charset="0"/>
                <a:ea typeface="新細明體" charset="0"/>
                <a:cs typeface="新細明體" charset="0"/>
              </a:rPr>
              <a:t>Tuple</a:t>
            </a:r>
            <a:endParaRPr kumimoji="0" lang="zh-TW" altLang="en-US" sz="1200" smtClean="0">
              <a:solidFill>
                <a:srgbClr val="FF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24" name="圓角矩形 23"/>
          <p:cNvSpPr>
            <a:spLocks noChangeArrowheads="1"/>
          </p:cNvSpPr>
          <p:nvPr/>
        </p:nvSpPr>
        <p:spPr bwMode="auto">
          <a:xfrm>
            <a:off x="4932363" y="6021388"/>
            <a:ext cx="4103687" cy="36036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BCBCBC"/>
              </a:gs>
              <a:gs pos="35001">
                <a:srgbClr val="D0D0D0"/>
              </a:gs>
              <a:gs pos="100000">
                <a:srgbClr val="EDEDED"/>
              </a:gs>
            </a:gsLst>
            <a:lin ang="16200000" scaled="1"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altLang="zh-TW" smtClean="0">
                <a:solidFill>
                  <a:srgbClr val="000000"/>
                </a:solidFill>
                <a:latin typeface="Calibri" charset="0"/>
                <a:ea typeface="新細明體" charset="0"/>
                <a:cs typeface="新細明體" charset="0"/>
              </a:rPr>
              <a:t>DRPC (Distributed Remote Procedure Call</a:t>
            </a:r>
            <a:endParaRPr kumimoji="0" lang="zh-TW" altLang="en-US" smtClean="0">
              <a:solidFill>
                <a:srgbClr val="000000"/>
              </a:solidFill>
              <a:latin typeface="Calibri" charset="0"/>
              <a:ea typeface="新細明體" charset="0"/>
              <a:cs typeface="新細明體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0" y="75684"/>
            <a:ext cx="148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Fang-Pang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77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NECTEC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rcRect t="14179" b="141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12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Requirement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for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Resources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 smtClean="0"/>
              <a:t>Co-existence of stable and robust resources and breakable resources</a:t>
            </a:r>
          </a:p>
          <a:p>
            <a:r>
              <a:rPr kumimoji="1" lang="en-US" altLang="ja-JP" dirty="0" smtClean="0"/>
              <a:t>Security and System Configuration </a:t>
            </a:r>
            <a:r>
              <a:rPr lang="en-US" altLang="ja-JP" dirty="0" smtClean="0"/>
              <a:t>Issues</a:t>
            </a:r>
          </a:p>
          <a:p>
            <a:pPr lvl="1"/>
            <a:r>
              <a:rPr kumimoji="1" lang="en-US" altLang="ja-JP" dirty="0" smtClean="0"/>
              <a:t>Specially important that entire system can be configured repeatedly in software defined.</a:t>
            </a:r>
          </a:p>
          <a:p>
            <a:pPr lvl="1"/>
            <a:r>
              <a:rPr lang="en-US" altLang="ja-JP" dirty="0" smtClean="0"/>
              <a:t>Security issue can be considered separately when we use network virtualization.</a:t>
            </a:r>
          </a:p>
          <a:p>
            <a:r>
              <a:rPr kumimoji="1" lang="en-US" altLang="ja-JP" dirty="0" smtClean="0"/>
              <a:t>There is a new streaming computational model coming to intention to treat </a:t>
            </a:r>
            <a:r>
              <a:rPr kumimoji="1" lang="en-US" altLang="ja-JP" dirty="0" err="1" smtClean="0"/>
              <a:t>realtime</a:t>
            </a:r>
            <a:r>
              <a:rPr kumimoji="1" lang="en-US" altLang="ja-JP" dirty="0" smtClean="0"/>
              <a:t> sensor data processing.</a:t>
            </a:r>
          </a:p>
          <a:p>
            <a:r>
              <a:rPr lang="ja-JP" altLang="ja-JP" dirty="0" smtClean="0"/>
              <a:t>B</a:t>
            </a:r>
            <a:r>
              <a:rPr lang="en-US" altLang="ja-JP" dirty="0" err="1" smtClean="0"/>
              <a:t>alance</a:t>
            </a:r>
            <a:r>
              <a:rPr lang="ja-JP" altLang="en-US" dirty="0" smtClean="0"/>
              <a:t> </a:t>
            </a:r>
            <a:r>
              <a:rPr lang="en-US" altLang="ja-JP" dirty="0" smtClean="0"/>
              <a:t>of</a:t>
            </a:r>
            <a:r>
              <a:rPr lang="ja-JP" altLang="en-US" dirty="0" smtClean="0"/>
              <a:t> </a:t>
            </a:r>
            <a:r>
              <a:rPr lang="en-US" altLang="ja-JP" dirty="0" smtClean="0"/>
              <a:t>requirements</a:t>
            </a:r>
            <a:r>
              <a:rPr lang="ja-JP" altLang="en-US" dirty="0" smtClean="0"/>
              <a:t> </a:t>
            </a:r>
            <a:r>
              <a:rPr lang="en-US" altLang="ja-JP" dirty="0" smtClean="0"/>
              <a:t>for</a:t>
            </a:r>
            <a:r>
              <a:rPr lang="ja-JP" altLang="en-US" dirty="0" smtClean="0"/>
              <a:t> </a:t>
            </a:r>
            <a:r>
              <a:rPr lang="en-US" altLang="ja-JP" dirty="0" smtClean="0"/>
              <a:t>data</a:t>
            </a:r>
            <a:r>
              <a:rPr lang="ja-JP" altLang="en-US" dirty="0" smtClean="0"/>
              <a:t> </a:t>
            </a:r>
            <a:r>
              <a:rPr lang="en-US" altLang="ja-JP" dirty="0" smtClean="0"/>
              <a:t>stream,</a:t>
            </a:r>
            <a:r>
              <a:rPr lang="ja-JP" altLang="en-US" dirty="0" smtClean="0"/>
              <a:t> </a:t>
            </a:r>
            <a:r>
              <a:rPr lang="en-US" altLang="ja-JP" dirty="0" smtClean="0"/>
              <a:t>computational</a:t>
            </a:r>
            <a:r>
              <a:rPr lang="ja-JP" altLang="en-US" dirty="0" smtClean="0"/>
              <a:t> </a:t>
            </a:r>
            <a:r>
              <a:rPr lang="en-US" altLang="ja-JP" dirty="0" smtClean="0"/>
              <a:t>power</a:t>
            </a:r>
            <a:r>
              <a:rPr lang="ja-JP" altLang="en-US" dirty="0" smtClean="0"/>
              <a:t> </a:t>
            </a:r>
            <a:r>
              <a:rPr lang="en-US" altLang="ja-JP" dirty="0" smtClean="0"/>
              <a:t>and</a:t>
            </a:r>
            <a:r>
              <a:rPr lang="ja-JP" altLang="en-US" dirty="0" smtClean="0"/>
              <a:t> </a:t>
            </a:r>
            <a:r>
              <a:rPr lang="en-US" altLang="ja-JP" dirty="0" smtClean="0"/>
              <a:t>communication</a:t>
            </a:r>
            <a:r>
              <a:rPr lang="ja-JP" altLang="en-US" dirty="0" smtClean="0"/>
              <a:t> </a:t>
            </a:r>
            <a:r>
              <a:rPr lang="en-US" altLang="ja-JP" dirty="0" smtClean="0"/>
              <a:t>should</a:t>
            </a:r>
            <a:r>
              <a:rPr lang="ja-JP" altLang="en-US" dirty="0" smtClean="0"/>
              <a:t> </a:t>
            </a:r>
            <a:r>
              <a:rPr lang="en-US" altLang="ja-JP" dirty="0" smtClean="0"/>
              <a:t>be</a:t>
            </a:r>
            <a:r>
              <a:rPr lang="ja-JP" altLang="en-US" dirty="0" smtClean="0"/>
              <a:t> </a:t>
            </a:r>
            <a:r>
              <a:rPr lang="en-US" altLang="ja-JP" dirty="0" smtClean="0"/>
              <a:t>carefully</a:t>
            </a:r>
            <a:r>
              <a:rPr lang="ja-JP" altLang="en-US" dirty="0" smtClean="0"/>
              <a:t> </a:t>
            </a:r>
            <a:r>
              <a:rPr lang="en-US" altLang="ja-JP" dirty="0" smtClean="0"/>
              <a:t>considered</a:t>
            </a:r>
            <a:r>
              <a:rPr lang="ja-JP" altLang="en-US" dirty="0" smtClean="0"/>
              <a:t> </a:t>
            </a:r>
            <a:r>
              <a:rPr lang="en-US" altLang="ja-JP" dirty="0" smtClean="0"/>
              <a:t>and</a:t>
            </a:r>
            <a:r>
              <a:rPr lang="ja-JP" altLang="en-US" dirty="0" smtClean="0"/>
              <a:t> </a:t>
            </a:r>
            <a:r>
              <a:rPr lang="en-US" altLang="ja-JP" smtClean="0"/>
              <a:t>arranged.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53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Update from NECTEC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Continue </a:t>
            </a:r>
            <a:r>
              <a:rPr lang="en-US" altLang="ja-JP" dirty="0"/>
              <a:t>working on Raja Island </a:t>
            </a:r>
          </a:p>
          <a:p>
            <a:pPr lvl="1"/>
            <a:r>
              <a:rPr lang="en-US" altLang="ja-JP" dirty="0" smtClean="0"/>
              <a:t>installed </a:t>
            </a:r>
            <a:r>
              <a:rPr lang="en-US" altLang="ja-JP" dirty="0"/>
              <a:t>two lines of sensors on the east and the west sides of the </a:t>
            </a:r>
            <a:r>
              <a:rPr lang="en-US" altLang="ja-JP" dirty="0" smtClean="0"/>
              <a:t>island</a:t>
            </a:r>
          </a:p>
          <a:p>
            <a:pPr lvl="1"/>
            <a:r>
              <a:rPr lang="en-US" altLang="ja-JP" dirty="0" smtClean="0"/>
              <a:t>simulation </a:t>
            </a:r>
            <a:r>
              <a:rPr lang="en-US" altLang="ja-JP" dirty="0"/>
              <a:t>study of current patterns in the Indian Ocean and around the </a:t>
            </a:r>
            <a:r>
              <a:rPr lang="en-US" altLang="ja-JP" dirty="0" smtClean="0"/>
              <a:t>island</a:t>
            </a:r>
          </a:p>
          <a:p>
            <a:pPr lvl="1"/>
            <a:r>
              <a:rPr lang="en-US" altLang="ja-JP" dirty="0" smtClean="0"/>
              <a:t>developing </a:t>
            </a:r>
            <a:r>
              <a:rPr lang="en-US" altLang="ja-JP" dirty="0"/>
              <a:t>a data management system based on </a:t>
            </a:r>
            <a:r>
              <a:rPr lang="en-US" altLang="ja-JP" dirty="0" err="1" smtClean="0"/>
              <a:t>Erium</a:t>
            </a:r>
            <a:endParaRPr lang="en-US" altLang="ja-JP" dirty="0" smtClean="0"/>
          </a:p>
          <a:p>
            <a:r>
              <a:rPr lang="en-US" altLang="ja-JP" dirty="0" smtClean="0"/>
              <a:t>Applying </a:t>
            </a:r>
            <a:r>
              <a:rPr lang="en-US" altLang="ja-JP" dirty="0"/>
              <a:t>sensors for disaster from flood and </a:t>
            </a:r>
            <a:r>
              <a:rPr lang="en-US" altLang="ja-JP" dirty="0" smtClean="0"/>
              <a:t>cold</a:t>
            </a:r>
          </a:p>
          <a:p>
            <a:pPr lvl="1"/>
            <a:r>
              <a:rPr lang="en-US" altLang="ja-JP" dirty="0" smtClean="0"/>
              <a:t>about </a:t>
            </a:r>
            <a:r>
              <a:rPr lang="en-US" altLang="ja-JP" dirty="0"/>
              <a:t>100 sensor stations deployed in </a:t>
            </a:r>
            <a:r>
              <a:rPr lang="en-US" altLang="ja-JP" dirty="0" err="1"/>
              <a:t>Chiangmai</a:t>
            </a:r>
            <a:r>
              <a:rPr lang="en-US" altLang="ja-JP" dirty="0"/>
              <a:t> </a:t>
            </a:r>
            <a:r>
              <a:rPr lang="en-US" altLang="ja-JP" dirty="0" smtClean="0"/>
              <a:t>area</a:t>
            </a:r>
          </a:p>
          <a:p>
            <a:pPr lvl="1"/>
            <a:r>
              <a:rPr lang="en-US" altLang="ja-JP" dirty="0" smtClean="0"/>
              <a:t>project </a:t>
            </a:r>
            <a:r>
              <a:rPr lang="en-US" altLang="ja-JP" dirty="0"/>
              <a:t>hosted by Disaster Prevention </a:t>
            </a:r>
            <a:r>
              <a:rPr lang="en-US" altLang="ja-JP" dirty="0" smtClean="0"/>
              <a:t>Department</a:t>
            </a:r>
          </a:p>
          <a:p>
            <a:pPr lvl="1"/>
            <a:r>
              <a:rPr lang="en-US" altLang="ja-JP" dirty="0" smtClean="0"/>
              <a:t>developed </a:t>
            </a:r>
            <a:r>
              <a:rPr lang="en-US" altLang="ja-JP" dirty="0"/>
              <a:t>a data management and warning system 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95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vent.nchc.org.tw/web_images/2013/seaip/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37" y="223498"/>
            <a:ext cx="7143750" cy="19431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oup Photo @ National Sun Yat-sen Univers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07" y="2586725"/>
            <a:ext cx="2963921" cy="2631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rmer British Consulate at Tak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9" y="4365580"/>
            <a:ext cx="2128106" cy="21281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112070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573" y="5265140"/>
            <a:ext cx="1441417" cy="1441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elcome Opening - Mr. William Cha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250" y="5265134"/>
            <a:ext cx="1441418" cy="14414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dcplayer.com.tw/url/edm/summer/2247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02" y="2377444"/>
            <a:ext cx="2001638" cy="1777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302858" y="2751611"/>
            <a:ext cx="3841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0" lang="en-US" altLang="zh-TW" b="1" dirty="0" smtClean="0">
                <a:solidFill>
                  <a:prstClr val="black"/>
                </a:solidFill>
                <a:latin typeface="Calibri"/>
                <a:ea typeface="新細明體"/>
              </a:rPr>
              <a:t>SEAIP 2014: 10</a:t>
            </a:r>
            <a:r>
              <a:rPr kumimoji="0" lang="en-US" altLang="zh-TW" b="1" baseline="30000" dirty="0" smtClean="0">
                <a:solidFill>
                  <a:prstClr val="black"/>
                </a:solidFill>
                <a:latin typeface="Calibri"/>
                <a:ea typeface="新細明體"/>
              </a:rPr>
              <a:t>th</a:t>
            </a:r>
            <a:r>
              <a:rPr kumimoji="0" lang="en-US" altLang="zh-TW" b="1" dirty="0" smtClean="0">
                <a:solidFill>
                  <a:prstClr val="black"/>
                </a:solidFill>
                <a:latin typeface="Calibri"/>
                <a:ea typeface="新細明體"/>
              </a:rPr>
              <a:t> Anniversary</a:t>
            </a:r>
          </a:p>
          <a:p>
            <a:pPr defTabSz="914400"/>
            <a:r>
              <a:rPr kumimoji="0" lang="en-US" altLang="zh-TW" dirty="0" smtClean="0">
                <a:solidFill>
                  <a:prstClr val="black"/>
                </a:solidFill>
                <a:latin typeface="Calibri"/>
                <a:ea typeface="新細明體"/>
              </a:rPr>
              <a:t>December 1-5@Tainan &amp; Kaohsiung</a:t>
            </a:r>
          </a:p>
          <a:p>
            <a:pPr defTabSz="914400"/>
            <a:r>
              <a:rPr kumimoji="0" lang="en-US" altLang="zh-TW" dirty="0" smtClean="0">
                <a:solidFill>
                  <a:prstClr val="black"/>
                </a:solidFill>
                <a:latin typeface="Calibri"/>
                <a:ea typeface="新細明體"/>
              </a:rPr>
              <a:t>~80 people attended</a:t>
            </a:r>
          </a:p>
          <a:p>
            <a:pPr defTabSz="914400"/>
            <a:r>
              <a:rPr kumimoji="0" lang="en-US" altLang="zh-TW" dirty="0" smtClean="0">
                <a:solidFill>
                  <a:prstClr val="black"/>
                </a:solidFill>
                <a:latin typeface="Calibri"/>
                <a:ea typeface="新細明體"/>
              </a:rPr>
              <a:t>12 countries attend</a:t>
            </a:r>
          </a:p>
          <a:p>
            <a:pPr defTabSz="914400"/>
            <a:r>
              <a:rPr kumimoji="0" lang="en-US" altLang="zh-TW" dirty="0" smtClean="0">
                <a:solidFill>
                  <a:prstClr val="black"/>
                </a:solidFill>
                <a:latin typeface="Calibri"/>
                <a:ea typeface="新細明體"/>
              </a:rPr>
              <a:t>Topic extended to </a:t>
            </a:r>
            <a:r>
              <a:rPr kumimoji="0" lang="en-US" altLang="zh-TW" b="1" dirty="0" smtClean="0">
                <a:solidFill>
                  <a:prstClr val="black"/>
                </a:solidFill>
                <a:latin typeface="Calibri"/>
                <a:ea typeface="新細明體"/>
              </a:rPr>
              <a:t>Big Data &amp; </a:t>
            </a:r>
            <a:r>
              <a:rPr kumimoji="0" lang="en-US" altLang="zh-TW" b="1" dirty="0" err="1" smtClean="0">
                <a:solidFill>
                  <a:prstClr val="black"/>
                </a:solidFill>
                <a:latin typeface="Calibri"/>
                <a:ea typeface="新細明體"/>
              </a:rPr>
              <a:t>IoT</a:t>
            </a:r>
            <a:endParaRPr kumimoji="0" lang="en-US" altLang="zh-TW" b="1" dirty="0" smtClean="0">
              <a:solidFill>
                <a:prstClr val="black"/>
              </a:solidFill>
              <a:latin typeface="Calibri"/>
              <a:ea typeface="新細明體"/>
            </a:endParaRPr>
          </a:p>
          <a:p>
            <a:pPr defTabSz="914400"/>
            <a:r>
              <a:rPr kumimoji="0" lang="en-US" altLang="zh-TW" b="1" dirty="0" smtClean="0">
                <a:solidFill>
                  <a:prstClr val="black"/>
                </a:solidFill>
                <a:latin typeface="Calibri"/>
                <a:ea typeface="新細明體"/>
              </a:rPr>
              <a:t>Jointly w/ PRAGMA Institute</a:t>
            </a:r>
            <a:endParaRPr kumimoji="0" lang="zh-TW" altLang="en-US" b="1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69026" y="5091989"/>
            <a:ext cx="316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0" lang="en-US" altLang="zh-TW" sz="1200" b="1" dirty="0" smtClean="0">
                <a:solidFill>
                  <a:srgbClr val="FF0000"/>
                </a:solidFill>
                <a:latin typeface="Calibri"/>
                <a:ea typeface="新細明體"/>
              </a:rPr>
              <a:t>We hope to do it again this year same week at Keelung! DO JOIN US….</a:t>
            </a:r>
          </a:p>
          <a:p>
            <a:pPr defTabSz="914400"/>
            <a:endParaRPr kumimoji="0" lang="zh-TW" altLang="en-US" sz="1200" dirty="0">
              <a:solidFill>
                <a:prstClr val="black"/>
              </a:solidFill>
              <a:latin typeface="Calibri"/>
              <a:ea typeface="新細明體"/>
            </a:endParaRPr>
          </a:p>
        </p:txBody>
      </p:sp>
      <p:pic>
        <p:nvPicPr>
          <p:cNvPr id="1042" name="Picture 18" descr="http://pic.pimg.tw/tcf898/1349772402-3993730514_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472" y="5585840"/>
            <a:ext cx="1040900" cy="10424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1.bp.blogspot.com/-nO5kC5Yhj3I/U99ScPKL5kI/AAAAAAAAC88/-eF-Fd3uRU4/s1600/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092" y="5653410"/>
            <a:ext cx="963161" cy="964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769027" y="5091994"/>
            <a:ext cx="2933777" cy="1614563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0" lang="zh-TW" altLang="en-US">
              <a:solidFill>
                <a:prstClr val="white"/>
              </a:solidFill>
              <a:latin typeface="Calibr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45537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33756" y="281451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Storm for Data Streaming in Underwater </a:t>
            </a:r>
            <a:r>
              <a:rPr lang="en-US" altLang="zh-TW" sz="4000" dirty="0"/>
              <a:t>M</a:t>
            </a:r>
            <a:r>
              <a:rPr lang="en-US" altLang="zh-TW" sz="4000" dirty="0" smtClean="0"/>
              <a:t>onitoring</a:t>
            </a:r>
            <a:endParaRPr lang="zh-TW" altLang="en-US" sz="4000" dirty="0"/>
          </a:p>
        </p:txBody>
      </p:sp>
      <p:pic>
        <p:nvPicPr>
          <p:cNvPr id="4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95" y="4426586"/>
            <a:ext cx="1831568" cy="182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http://140.110.17.101/coral_reef/IMAGES/GALLERY/img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7" y="1935656"/>
            <a:ext cx="2159794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圖片 7" descr="R00102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6"/>
          <a:stretch>
            <a:fillRect/>
          </a:stretch>
        </p:blipFill>
        <p:spPr bwMode="auto">
          <a:xfrm>
            <a:off x="2365689" y="3078273"/>
            <a:ext cx="1179898" cy="134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60" y="4426585"/>
            <a:ext cx="2281202" cy="216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Documents and Settings\kely\Local Settings\Temp\00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t="12064" r="32764" b="10725"/>
          <a:stretch>
            <a:fillRect/>
          </a:stretch>
        </p:blipFill>
        <p:spPr bwMode="auto">
          <a:xfrm>
            <a:off x="4687050" y="4426585"/>
            <a:ext cx="2376488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5447899" y="1135898"/>
            <a:ext cx="35346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Apache Storm to Analytics for real time</a:t>
            </a:r>
          </a:p>
          <a:p>
            <a:pPr marL="342900" indent="-342900">
              <a:buAutoNum type="arabicPeriod"/>
            </a:pPr>
            <a:r>
              <a:rPr lang="en-US" altLang="zh-TW" dirty="0" smtClean="0"/>
              <a:t>Underwater CCTV video processing – anomaly detection to help monitoring operational management in harsh environment.</a:t>
            </a:r>
          </a:p>
          <a:p>
            <a:r>
              <a:rPr lang="en-US" altLang="zh-TW" dirty="0" smtClean="0"/>
              <a:t>       - Fish4Knowledge in the future.</a:t>
            </a:r>
          </a:p>
          <a:p>
            <a:r>
              <a:rPr lang="en-US" altLang="zh-TW" dirty="0" smtClean="0"/>
              <a:t>2. Temperature/pressure Statistics </a:t>
            </a:r>
            <a:endParaRPr lang="zh-TW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447177" y="1863076"/>
            <a:ext cx="1407897" cy="980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  <p:pic>
        <p:nvPicPr>
          <p:cNvPr id="12" name="Picture 8" descr="https://storm.apache.org/images/topology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96719" y="3021838"/>
            <a:ext cx="1201893" cy="1128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6" descr="https://storm.apache.org/documentation/images/drpc-workflow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994090" y="1855406"/>
            <a:ext cx="1230164" cy="988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文字方塊 2"/>
          <p:cNvSpPr txBox="1"/>
          <p:nvPr/>
        </p:nvSpPr>
        <p:spPr>
          <a:xfrm>
            <a:off x="7287938" y="4892041"/>
            <a:ext cx="1708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</a:rPr>
              <a:t>We will test it on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</a:rPr>
              <a:t>PRAGMA ENT!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38287" y="4765149"/>
            <a:ext cx="1744218" cy="837230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7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Network Intensive Application Demo Session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1" y="1600202"/>
            <a:ext cx="4097867" cy="4525963"/>
          </a:xfrm>
        </p:spPr>
        <p:txBody>
          <a:bodyPr>
            <a:normAutofit fontScale="47500" lnSpcReduction="20000"/>
          </a:bodyPr>
          <a:lstStyle/>
          <a:p>
            <a:r>
              <a:rPr lang="en-US" altLang="ja-JP" dirty="0"/>
              <a:t>Disaster Mitigation by </a:t>
            </a:r>
            <a:r>
              <a:rPr lang="en-US" altLang="ja-JP" dirty="0" err="1"/>
              <a:t>realtime</a:t>
            </a:r>
            <a:r>
              <a:rPr lang="en-US" altLang="ja-JP" dirty="0"/>
              <a:t> analysis of TSUNAMI using federated supercomputers</a:t>
            </a:r>
          </a:p>
          <a:p>
            <a:pPr lvl="1"/>
            <a:r>
              <a:rPr lang="en-US" altLang="ja-JP" dirty="0"/>
              <a:t>Shinji </a:t>
            </a:r>
            <a:r>
              <a:rPr lang="en-US" altLang="ja-JP" dirty="0" err="1"/>
              <a:t>Shimojo</a:t>
            </a:r>
            <a:r>
              <a:rPr lang="en-US" altLang="ja-JP" dirty="0"/>
              <a:t>, Susumu Date, Yoshiyuki Kido, </a:t>
            </a:r>
            <a:r>
              <a:rPr lang="en-US" altLang="ja-JP" dirty="0" err="1"/>
              <a:t>Masaharu</a:t>
            </a:r>
            <a:r>
              <a:rPr lang="en-US" altLang="ja-JP" dirty="0"/>
              <a:t> Shimizu, Engr. </a:t>
            </a:r>
            <a:r>
              <a:rPr lang="en-US" altLang="ja-JP" dirty="0" err="1"/>
              <a:t>Morsalin</a:t>
            </a:r>
            <a:r>
              <a:rPr lang="en-US" altLang="ja-JP" dirty="0"/>
              <a:t> </a:t>
            </a:r>
            <a:r>
              <a:rPr lang="en-US" altLang="ja-JP" dirty="0" err="1"/>
              <a:t>Uz</a:t>
            </a:r>
            <a:r>
              <a:rPr lang="en-US" altLang="ja-JP" dirty="0"/>
              <a:t> </a:t>
            </a:r>
            <a:r>
              <a:rPr lang="en-US" altLang="ja-JP" dirty="0" err="1"/>
              <a:t>Zoha</a:t>
            </a:r>
            <a:r>
              <a:rPr lang="en-US" altLang="ja-JP" dirty="0"/>
              <a:t> (Osaka University), Hiroaki Kobayashi, Shunichi </a:t>
            </a:r>
            <a:r>
              <a:rPr lang="en-US" altLang="ja-JP" dirty="0" err="1"/>
              <a:t>Koshimura</a:t>
            </a:r>
            <a:r>
              <a:rPr lang="en-US" altLang="ja-JP" dirty="0"/>
              <a:t>, </a:t>
            </a:r>
            <a:r>
              <a:rPr lang="en-US" altLang="ja-JP" dirty="0" err="1"/>
              <a:t>Ryusuke</a:t>
            </a:r>
            <a:r>
              <a:rPr lang="en-US" altLang="ja-JP" dirty="0"/>
              <a:t> </a:t>
            </a:r>
            <a:r>
              <a:rPr lang="en-US" altLang="ja-JP" dirty="0" err="1"/>
              <a:t>Egawa</a:t>
            </a:r>
            <a:r>
              <a:rPr lang="en-US" altLang="ja-JP" dirty="0"/>
              <a:t>, </a:t>
            </a:r>
            <a:r>
              <a:rPr lang="en-US" altLang="ja-JP" dirty="0" err="1"/>
              <a:t>Ryota</a:t>
            </a:r>
            <a:r>
              <a:rPr lang="en-US" altLang="ja-JP" dirty="0"/>
              <a:t> Hino, Kenji </a:t>
            </a:r>
            <a:r>
              <a:rPr lang="en-US" altLang="ja-JP" dirty="0" err="1"/>
              <a:t>Oizumi</a:t>
            </a:r>
            <a:r>
              <a:rPr lang="en-US" altLang="ja-JP" dirty="0"/>
              <a:t>, </a:t>
            </a:r>
            <a:r>
              <a:rPr lang="en-US" altLang="ja-JP" dirty="0" err="1"/>
              <a:t>Yusaku</a:t>
            </a:r>
            <a:r>
              <a:rPr lang="en-US" altLang="ja-JP" dirty="0"/>
              <a:t> </a:t>
            </a:r>
            <a:r>
              <a:rPr lang="en-US" altLang="ja-JP" dirty="0" err="1"/>
              <a:t>Ohta</a:t>
            </a:r>
            <a:r>
              <a:rPr lang="en-US" altLang="ja-JP" dirty="0"/>
              <a:t> (Tohoku University), Akihiko Musa (Tohoku </a:t>
            </a:r>
            <a:r>
              <a:rPr lang="en-US" altLang="ja-JP" dirty="0" err="1"/>
              <a:t>Univdrsity</a:t>
            </a:r>
            <a:r>
              <a:rPr lang="en-US" altLang="ja-JP" dirty="0"/>
              <a:t>/NEC), Yoichi </a:t>
            </a:r>
            <a:r>
              <a:rPr lang="en-US" altLang="ja-JP" dirty="0" err="1"/>
              <a:t>Murashima</a:t>
            </a:r>
            <a:r>
              <a:rPr lang="en-US" altLang="ja-JP" dirty="0"/>
              <a:t> ( KOKUSAI KOGYO CO. LTD)</a:t>
            </a:r>
          </a:p>
          <a:p>
            <a:r>
              <a:rPr lang="en-US" altLang="ja-JP" dirty="0"/>
              <a:t>Demonstration of Meteorological Big Data Visualizations on TDW</a:t>
            </a:r>
          </a:p>
          <a:p>
            <a:pPr lvl="1"/>
            <a:r>
              <a:rPr lang="en-US" altLang="ja-JP" dirty="0"/>
              <a:t>Ken T. Murata, </a:t>
            </a:r>
            <a:r>
              <a:rPr lang="en-US" altLang="ja-JP" dirty="0" err="1"/>
              <a:t>Eizen</a:t>
            </a:r>
            <a:r>
              <a:rPr lang="en-US" altLang="ja-JP" dirty="0"/>
              <a:t> Kimura, Jin Tanaka, </a:t>
            </a:r>
            <a:r>
              <a:rPr lang="en-US" altLang="ja-JP" dirty="0" err="1"/>
              <a:t>Takatoshi</a:t>
            </a:r>
            <a:r>
              <a:rPr lang="en-US" altLang="ja-JP" dirty="0"/>
              <a:t> Ikeda, </a:t>
            </a:r>
            <a:r>
              <a:rPr lang="en-US" altLang="ja-JP" dirty="0" err="1"/>
              <a:t>Eiji</a:t>
            </a:r>
            <a:r>
              <a:rPr lang="en-US" altLang="ja-JP" dirty="0"/>
              <a:t> Kawai, Shinji </a:t>
            </a:r>
            <a:r>
              <a:rPr lang="en-US" altLang="ja-JP" dirty="0" err="1"/>
              <a:t>Shimojo</a:t>
            </a:r>
            <a:r>
              <a:rPr lang="en-US" altLang="ja-JP" dirty="0"/>
              <a:t>, </a:t>
            </a:r>
            <a:r>
              <a:rPr lang="en-US" altLang="ja-JP" dirty="0" err="1"/>
              <a:t>Kohei</a:t>
            </a:r>
            <a:r>
              <a:rPr lang="en-US" altLang="ja-JP" dirty="0"/>
              <a:t> Ichikawa, Yoshiyuki Kido, Susumu Date, </a:t>
            </a:r>
            <a:r>
              <a:rPr lang="en-US" altLang="ja-JP" dirty="0" err="1"/>
              <a:t>Kentaro</a:t>
            </a:r>
            <a:r>
              <a:rPr lang="en-US" altLang="ja-JP" dirty="0"/>
              <a:t> </a:t>
            </a:r>
            <a:r>
              <a:rPr lang="en-US" altLang="ja-JP" dirty="0" err="1"/>
              <a:t>Ukawa</a:t>
            </a:r>
            <a:r>
              <a:rPr lang="en-US" altLang="ja-JP" dirty="0"/>
              <a:t>, Kazuya </a:t>
            </a:r>
            <a:r>
              <a:rPr lang="en-US" altLang="ja-JP" dirty="0" err="1"/>
              <a:t>Muranaga</a:t>
            </a:r>
            <a:r>
              <a:rPr lang="en-US" altLang="ja-JP" dirty="0"/>
              <a:t>, and </a:t>
            </a:r>
            <a:r>
              <a:rPr lang="en-US" altLang="ja-JP" dirty="0" err="1"/>
              <a:t>Takamichi</a:t>
            </a:r>
            <a:r>
              <a:rPr lang="en-US" altLang="ja-JP" dirty="0"/>
              <a:t> </a:t>
            </a:r>
            <a:r>
              <a:rPr lang="en-US" altLang="ja-JP" dirty="0" err="1" smtClean="0"/>
              <a:t>Mizuhara</a:t>
            </a:r>
            <a:endParaRPr lang="en-US" altLang="ja-JP" dirty="0" smtClean="0"/>
          </a:p>
          <a:p>
            <a:r>
              <a:rPr kumimoji="1" lang="en-US" altLang="ja-JP" dirty="0" smtClean="0"/>
              <a:t>Satellite Image </a:t>
            </a:r>
            <a:r>
              <a:rPr kumimoji="1" lang="en-US" altLang="ja-JP" dirty="0" err="1" smtClean="0"/>
              <a:t>Trasmission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Ichikawa, Whey </a:t>
            </a:r>
            <a:r>
              <a:rPr lang="en-US" altLang="ja-JP" dirty="0" err="1" smtClean="0"/>
              <a:t>Fone</a:t>
            </a:r>
            <a:endParaRPr kumimoji="1" lang="ja-JP" altLang="en-US" dirty="0"/>
          </a:p>
        </p:txBody>
      </p:sp>
      <p:pic>
        <p:nvPicPr>
          <p:cNvPr id="4" name="図 3" descr="IMG_178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0" y="1417640"/>
            <a:ext cx="3268132" cy="2451099"/>
          </a:xfrm>
          <a:prstGeom prst="rect">
            <a:avLst/>
          </a:prstGeom>
        </p:spPr>
      </p:pic>
      <p:pic>
        <p:nvPicPr>
          <p:cNvPr id="5" name="図 4" descr="2015-03-25 09.18.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946" y="3990582"/>
            <a:ext cx="3636854" cy="204573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1408221" y="5830656"/>
            <a:ext cx="2640412" cy="59101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Thanks to SAGE2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and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Pragma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5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Connected to NCHC</a:t>
            </a:r>
            <a:endParaRPr kumimoji="1" lang="ja-JP" altLang="en-US" dirty="0"/>
          </a:p>
        </p:txBody>
      </p:sp>
      <p:pic>
        <p:nvPicPr>
          <p:cNvPr id="4" name="コンテンツ プレースホルダー 3" descr="tdwtw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" b="1135"/>
          <a:stretch>
            <a:fillRect/>
          </a:stretch>
        </p:blipFill>
        <p:spPr/>
      </p:pic>
      <p:sp>
        <p:nvSpPr>
          <p:cNvPr id="5" name="テキスト ボックス 4"/>
          <p:cNvSpPr txBox="1"/>
          <p:nvPr/>
        </p:nvSpPr>
        <p:spPr>
          <a:xfrm>
            <a:off x="2798960" y="648861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Thanks to Whey Chon and  BY </a:t>
            </a:r>
            <a:r>
              <a:rPr kumimoji="1" lang="en-US" altLang="ja-JP" dirty="0" err="1" smtClean="0"/>
              <a:t>Lee@NCHC</a:t>
            </a:r>
            <a:endParaRPr kumimoji="1" lang="ja-JP" altLang="en-US" dirty="0"/>
          </a:p>
        </p:txBody>
      </p:sp>
      <p:pic>
        <p:nvPicPr>
          <p:cNvPr id="6" name="図 5" descr="BYLee_near_Fuji_Montain_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76" y="5180832"/>
            <a:ext cx="2236224" cy="16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Line 357"/>
          <p:cNvSpPr>
            <a:spLocks noChangeShapeType="1"/>
          </p:cNvSpPr>
          <p:nvPr/>
        </p:nvSpPr>
        <p:spPr bwMode="auto">
          <a:xfrm>
            <a:off x="1568358" y="5001131"/>
            <a:ext cx="457200" cy="0"/>
          </a:xfrm>
          <a:prstGeom prst="line">
            <a:avLst/>
          </a:prstGeom>
          <a:noFill/>
          <a:ln w="9525">
            <a:solidFill>
              <a:srgbClr val="CC99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endParaRPr lang="ja-JP" altLang="en-US"/>
          </a:p>
        </p:txBody>
      </p:sp>
      <p:sp>
        <p:nvSpPr>
          <p:cNvPr id="91" name="角丸四角形 90"/>
          <p:cNvSpPr/>
          <p:nvPr/>
        </p:nvSpPr>
        <p:spPr>
          <a:xfrm>
            <a:off x="755577" y="548682"/>
            <a:ext cx="1688971" cy="1501577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Line 348"/>
          <p:cNvSpPr>
            <a:spLocks noChangeShapeType="1"/>
          </p:cNvSpPr>
          <p:nvPr/>
        </p:nvSpPr>
        <p:spPr bwMode="auto">
          <a:xfrm flipH="1">
            <a:off x="2504116" y="1268762"/>
            <a:ext cx="2231" cy="47865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ja-JP" altLang="en-US"/>
          </a:p>
        </p:txBody>
      </p:sp>
      <p:sp>
        <p:nvSpPr>
          <p:cNvPr id="226" name="角丸四角形 225"/>
          <p:cNvSpPr/>
          <p:nvPr/>
        </p:nvSpPr>
        <p:spPr>
          <a:xfrm>
            <a:off x="2565872" y="976315"/>
            <a:ext cx="4094361" cy="39862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Line 348"/>
          <p:cNvSpPr>
            <a:spLocks noChangeShapeType="1"/>
          </p:cNvSpPr>
          <p:nvPr/>
        </p:nvSpPr>
        <p:spPr bwMode="auto">
          <a:xfrm flipH="1" flipV="1">
            <a:off x="3059832" y="1923485"/>
            <a:ext cx="542142" cy="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ja-JP" altLang="en-US"/>
          </a:p>
        </p:txBody>
      </p:sp>
      <p:sp>
        <p:nvSpPr>
          <p:cNvPr id="75" name="Line 348"/>
          <p:cNvSpPr>
            <a:spLocks noChangeShapeType="1"/>
          </p:cNvSpPr>
          <p:nvPr/>
        </p:nvSpPr>
        <p:spPr bwMode="auto">
          <a:xfrm flipH="1" flipV="1">
            <a:off x="4389960" y="2060849"/>
            <a:ext cx="1406177" cy="1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ja-JP" altLang="en-US"/>
          </a:p>
        </p:txBody>
      </p:sp>
      <p:sp>
        <p:nvSpPr>
          <p:cNvPr id="77" name="Line 348"/>
          <p:cNvSpPr>
            <a:spLocks noChangeShapeType="1"/>
          </p:cNvSpPr>
          <p:nvPr/>
        </p:nvSpPr>
        <p:spPr bwMode="auto">
          <a:xfrm flipH="1">
            <a:off x="5793906" y="2049561"/>
            <a:ext cx="2231" cy="47865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ja-JP" altLang="en-US"/>
          </a:p>
        </p:txBody>
      </p:sp>
      <p:sp>
        <p:nvSpPr>
          <p:cNvPr id="174" name="角丸四角形 173"/>
          <p:cNvSpPr/>
          <p:nvPr/>
        </p:nvSpPr>
        <p:spPr>
          <a:xfrm>
            <a:off x="1835698" y="5054989"/>
            <a:ext cx="1317153" cy="165061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角丸四角形 143"/>
          <p:cNvSpPr/>
          <p:nvPr/>
        </p:nvSpPr>
        <p:spPr>
          <a:xfrm>
            <a:off x="642692" y="3971383"/>
            <a:ext cx="1855699" cy="890444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5" name="グループ化 224"/>
          <p:cNvGrpSpPr/>
          <p:nvPr/>
        </p:nvGrpSpPr>
        <p:grpSpPr>
          <a:xfrm>
            <a:off x="1919982" y="3354323"/>
            <a:ext cx="1184002" cy="1028785"/>
            <a:chOff x="985838" y="3402014"/>
            <a:chExt cx="1184002" cy="990600"/>
          </a:xfrm>
        </p:grpSpPr>
        <p:pic>
          <p:nvPicPr>
            <p:cNvPr id="134" name="正方形/長方形 10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838" y="3402014"/>
              <a:ext cx="1184002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4" name="正方形/長方形 223"/>
            <p:cNvSpPr/>
            <p:nvPr/>
          </p:nvSpPr>
          <p:spPr>
            <a:xfrm>
              <a:off x="985838" y="3475167"/>
              <a:ext cx="1147762" cy="800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1200" dirty="0" smtClean="0"/>
                <a:t>周辺用ｴｯｼﾞｽｲｯﾁ</a:t>
              </a:r>
              <a:r>
                <a:rPr lang="en-US" altLang="ja-JP" sz="1200" dirty="0" smtClean="0"/>
                <a:t>#2</a:t>
              </a:r>
              <a:r>
                <a:rPr lang="ja-JP" altLang="en-US" sz="1200" dirty="0" smtClean="0"/>
                <a:t> </a:t>
              </a:r>
              <a:r>
                <a:rPr lang="en-US" altLang="ja-JP" sz="1200" b="1" dirty="0" smtClean="0">
                  <a:latin typeface="+mj-ea"/>
                  <a:ea typeface="+mj-ea"/>
                </a:rPr>
                <a:t>QFX3500</a:t>
              </a:r>
            </a:p>
            <a:p>
              <a:r>
                <a:rPr lang="en-US" altLang="ja-JP" sz="1200" dirty="0" smtClean="0"/>
                <a:t>(qfx3500h)</a:t>
              </a:r>
              <a:endParaRPr lang="ja-JP" altLang="en-US" sz="1200" dirty="0"/>
            </a:p>
          </p:txBody>
        </p:sp>
      </p:grpSp>
      <p:sp>
        <p:nvSpPr>
          <p:cNvPr id="2056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2"/>
            <a:ext cx="8229600" cy="487363"/>
          </a:xfrm>
        </p:spPr>
        <p:txBody>
          <a:bodyPr/>
          <a:lstStyle/>
          <a:p>
            <a:pPr algn="l" eaLnBrk="1" hangingPunct="1"/>
            <a:r>
              <a:rPr lang="en-US" altLang="ja-JP" sz="2400" dirty="0" smtClean="0">
                <a:latin typeface="HGP創英角ｺﾞｼｯｸUB" pitchFamily="50" charset="-128"/>
              </a:rPr>
              <a:t>G</a:t>
            </a:r>
            <a:r>
              <a:rPr lang="ja-JP" altLang="en-US" sz="2400" b="1" dirty="0" smtClean="0">
                <a:latin typeface="HGP創英角ｺﾞｼｯｸUB" pitchFamily="50" charset="-128"/>
              </a:rPr>
              <a:t>空間津波浸水予測  阪大連携ネットワーク構成</a:t>
            </a:r>
          </a:p>
        </p:txBody>
      </p:sp>
      <p:sp>
        <p:nvSpPr>
          <p:cNvPr id="2062" name="テキスト ボックス 215"/>
          <p:cNvSpPr txBox="1">
            <a:spLocks noChangeArrowheads="1"/>
          </p:cNvSpPr>
          <p:nvPr/>
        </p:nvSpPr>
        <p:spPr bwMode="auto">
          <a:xfrm>
            <a:off x="0" y="439738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ja-JP" altLang="en-US" sz="1800" u="sng">
                <a:latin typeface="Arial" charset="0"/>
              </a:rPr>
              <a:t>阪大</a:t>
            </a:r>
          </a:p>
        </p:txBody>
      </p:sp>
      <p:sp>
        <p:nvSpPr>
          <p:cNvPr id="2099" name="Text Box 132"/>
          <p:cNvSpPr txBox="1">
            <a:spLocks noChangeArrowheads="1"/>
          </p:cNvSpPr>
          <p:nvPr/>
        </p:nvSpPr>
        <p:spPr bwMode="gray">
          <a:xfrm>
            <a:off x="4624089" y="4455394"/>
            <a:ext cx="1607547" cy="48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00B4A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288000" tIns="90000" rIns="288000" bIns="9000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b="1" u="sng" dirty="0">
                <a:solidFill>
                  <a:srgbClr val="E60000"/>
                </a:solidFill>
                <a:latin typeface="Arial" charset="0"/>
                <a:ea typeface="HGP創英角ｺﾞｼｯｸUB" pitchFamily="50" charset="-128"/>
                <a:cs typeface="Osaka" pitchFamily="50" charset="-128"/>
              </a:rPr>
              <a:t>172.20.12.0/27</a:t>
            </a:r>
          </a:p>
          <a:p>
            <a:pPr eaLnBrk="1" hangingPunct="1">
              <a:spcBef>
                <a:spcPct val="0"/>
              </a:spcBef>
            </a:pPr>
            <a:r>
              <a:rPr lang="ja-JP" altLang="en-US" dirty="0">
                <a:solidFill>
                  <a:srgbClr val="E60000"/>
                </a:solidFill>
                <a:latin typeface="Arial" charset="0"/>
                <a:ea typeface="HGP創英角ｺﾞｼｯｸUB" pitchFamily="50" charset="-128"/>
                <a:cs typeface="Osaka" pitchFamily="50" charset="-128"/>
              </a:rPr>
              <a:t>実験用新セグメント</a:t>
            </a:r>
          </a:p>
        </p:txBody>
      </p:sp>
      <p:cxnSp>
        <p:nvCxnSpPr>
          <p:cNvPr id="2103" name="直線コネクタ 250"/>
          <p:cNvCxnSpPr>
            <a:cxnSpLocks noChangeShapeType="1"/>
          </p:cNvCxnSpPr>
          <p:nvPr/>
        </p:nvCxnSpPr>
        <p:spPr bwMode="auto">
          <a:xfrm>
            <a:off x="2667001" y="6329365"/>
            <a:ext cx="868363" cy="3175"/>
          </a:xfrm>
          <a:prstGeom prst="line">
            <a:avLst/>
          </a:prstGeom>
          <a:noFill/>
          <a:ln w="9525" algn="ctr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116" name="テキスト ボックス 216"/>
          <p:cNvSpPr txBox="1">
            <a:spLocks noChangeArrowheads="1"/>
          </p:cNvSpPr>
          <p:nvPr/>
        </p:nvSpPr>
        <p:spPr bwMode="auto">
          <a:xfrm>
            <a:off x="71438" y="6338888"/>
            <a:ext cx="914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l" eaLnBrk="1" hangingPunct="1">
              <a:spcBef>
                <a:spcPct val="0"/>
              </a:spcBef>
            </a:pPr>
            <a:r>
              <a:rPr lang="ja-JP" altLang="en-US" sz="1800" u="sng">
                <a:latin typeface="Arial" charset="0"/>
              </a:rPr>
              <a:t>東北大</a:t>
            </a:r>
          </a:p>
        </p:txBody>
      </p:sp>
      <p:sp>
        <p:nvSpPr>
          <p:cNvPr id="242" name="正方形/長方形 241"/>
          <p:cNvSpPr/>
          <p:nvPr/>
        </p:nvSpPr>
        <p:spPr>
          <a:xfrm>
            <a:off x="3352800" y="6170613"/>
            <a:ext cx="1143000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ja-JP" sz="1200" b="1" dirty="0" err="1" smtClean="0">
                <a:latin typeface="+mj-ea"/>
                <a:ea typeface="+mj-ea"/>
              </a:rPr>
              <a:t>FortiGate</a:t>
            </a:r>
            <a:endParaRPr lang="en-US" altLang="ja-JP" sz="1200" b="1" dirty="0" smtClean="0">
              <a:latin typeface="+mj-ea"/>
              <a:ea typeface="+mj-ea"/>
            </a:endParaRPr>
          </a:p>
        </p:txBody>
      </p:sp>
      <p:sp>
        <p:nvSpPr>
          <p:cNvPr id="245" name="円/楕円 244"/>
          <p:cNvSpPr/>
          <p:nvPr/>
        </p:nvSpPr>
        <p:spPr>
          <a:xfrm>
            <a:off x="1770964" y="6212160"/>
            <a:ext cx="1432884" cy="457200"/>
          </a:xfrm>
          <a:prstGeom prst="ellipse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ja-JP" sz="1400" i="1" smtClean="0">
                <a:latin typeface="Calibri" pitchFamily="34" charset="0"/>
              </a:rPr>
              <a:t>StarTAINS</a:t>
            </a:r>
          </a:p>
        </p:txBody>
      </p:sp>
      <p:sp>
        <p:nvSpPr>
          <p:cNvPr id="2222" name="Text Box 109"/>
          <p:cNvSpPr txBox="1">
            <a:spLocks noChangeArrowheads="1"/>
          </p:cNvSpPr>
          <p:nvPr/>
        </p:nvSpPr>
        <p:spPr bwMode="auto">
          <a:xfrm>
            <a:off x="5147668" y="2852936"/>
            <a:ext cx="1383243" cy="758032"/>
          </a:xfrm>
          <a:prstGeom prst="rect">
            <a:avLst/>
          </a:prstGeom>
          <a:solidFill>
            <a:srgbClr val="99C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ja-JP" sz="2000" i="1">
                <a:latin typeface="Calibri" pitchFamily="34" charset="0"/>
              </a:rPr>
              <a:t>JGN-X</a:t>
            </a:r>
          </a:p>
        </p:txBody>
      </p:sp>
      <p:sp>
        <p:nvSpPr>
          <p:cNvPr id="19" name="正方形/長方形 107"/>
          <p:cNvSpPr/>
          <p:nvPr/>
        </p:nvSpPr>
        <p:spPr>
          <a:xfrm>
            <a:off x="5311874" y="3516313"/>
            <a:ext cx="1143000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ja-JP" sz="1200" b="1" smtClean="0">
                <a:latin typeface="+mn-ea"/>
                <a:ea typeface="+mn-ea"/>
              </a:rPr>
              <a:t>GS4000</a:t>
            </a:r>
          </a:p>
        </p:txBody>
      </p:sp>
      <p:grpSp>
        <p:nvGrpSpPr>
          <p:cNvPr id="2143" name="正方形/長方形 107"/>
          <p:cNvGrpSpPr>
            <a:grpSpLocks/>
          </p:cNvGrpSpPr>
          <p:nvPr/>
        </p:nvGrpSpPr>
        <p:grpSpPr bwMode="auto">
          <a:xfrm>
            <a:off x="3530699" y="3430587"/>
            <a:ext cx="838200" cy="990600"/>
            <a:chOff x="1091" y="2534"/>
            <a:chExt cx="741" cy="258"/>
          </a:xfrm>
        </p:grpSpPr>
        <p:pic>
          <p:nvPicPr>
            <p:cNvPr id="2219" name="正方形/長方形 10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" y="2534"/>
              <a:ext cx="741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0" name="Text Box 249"/>
            <p:cNvSpPr txBox="1">
              <a:spLocks noChangeArrowheads="1"/>
            </p:cNvSpPr>
            <p:nvPr/>
          </p:nvSpPr>
          <p:spPr bwMode="auto">
            <a:xfrm>
              <a:off x="1104" y="2544"/>
              <a:ext cx="720" cy="240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en-US" altLang="ja-JP" b="1" dirty="0"/>
                <a:t>IP8800/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en-US" altLang="ja-JP" b="1" dirty="0"/>
                <a:t>S2530</a:t>
              </a:r>
            </a:p>
          </p:txBody>
        </p:sp>
      </p:grpSp>
      <p:sp>
        <p:nvSpPr>
          <p:cNvPr id="2148" name="Text Box 295"/>
          <p:cNvSpPr txBox="1">
            <a:spLocks noChangeArrowheads="1"/>
          </p:cNvSpPr>
          <p:nvPr/>
        </p:nvSpPr>
        <p:spPr bwMode="auto">
          <a:xfrm>
            <a:off x="8137526" y="292102"/>
            <a:ext cx="69762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dirty="0" smtClean="0"/>
              <a:t>2015/4/2</a:t>
            </a:r>
            <a:endParaRPr lang="en-US" altLang="ja-JP" dirty="0"/>
          </a:p>
        </p:txBody>
      </p:sp>
      <p:sp>
        <p:nvSpPr>
          <p:cNvPr id="2149" name="Text Box 298"/>
          <p:cNvSpPr txBox="1">
            <a:spLocks noChangeArrowheads="1"/>
          </p:cNvSpPr>
          <p:nvPr/>
        </p:nvSpPr>
        <p:spPr bwMode="gray">
          <a:xfrm>
            <a:off x="4747913" y="4095354"/>
            <a:ext cx="1352068" cy="489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288000" tIns="90000" rIns="288000" bIns="9000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>
                <a:solidFill>
                  <a:srgbClr val="E60000"/>
                </a:solidFill>
                <a:latin typeface="HGP創英角ｺﾞｼｯｸUB" pitchFamily="50" charset="-128"/>
                <a:ea typeface="HGP創英角ｺﾞｼｯｸUB" pitchFamily="50" charset="-128"/>
                <a:cs typeface="Osaka" pitchFamily="50" charset="-128"/>
              </a:rPr>
              <a:t>JGN-X</a:t>
            </a:r>
            <a:r>
              <a:rPr lang="ja-JP" altLang="en-US" dirty="0">
                <a:solidFill>
                  <a:srgbClr val="E60000"/>
                </a:solidFill>
                <a:latin typeface="HGP創英角ｺﾞｼｯｸUB" pitchFamily="50" charset="-128"/>
                <a:ea typeface="HGP創英角ｺﾞｼｯｸUB" pitchFamily="50" charset="-128"/>
                <a:cs typeface="Osaka" pitchFamily="50" charset="-128"/>
              </a:rPr>
              <a:t>　</a:t>
            </a:r>
            <a:r>
              <a:rPr lang="en-US" altLang="ja-JP" dirty="0">
                <a:solidFill>
                  <a:srgbClr val="E60000"/>
                </a:solidFill>
                <a:latin typeface="HGP創英角ｺﾞｼｯｸUB" pitchFamily="50" charset="-128"/>
                <a:ea typeface="HGP創英角ｺﾞｼｯｸUB" pitchFamily="50" charset="-128"/>
                <a:cs typeface="Osaka" pitchFamily="50" charset="-128"/>
              </a:rPr>
              <a:t>VLAN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 dirty="0">
                <a:solidFill>
                  <a:srgbClr val="E60000"/>
                </a:solidFill>
                <a:latin typeface="HGP創英角ｺﾞｼｯｸUB" pitchFamily="50" charset="-128"/>
                <a:ea typeface="HGP創英角ｺﾞｼｯｸUB" pitchFamily="50" charset="-128"/>
                <a:cs typeface="Osaka" pitchFamily="50" charset="-128"/>
              </a:rPr>
              <a:t>VLAN</a:t>
            </a:r>
            <a:r>
              <a:rPr lang="ja-JP" altLang="en-US" dirty="0">
                <a:solidFill>
                  <a:srgbClr val="E60000"/>
                </a:solidFill>
                <a:latin typeface="HGP創英角ｺﾞｼｯｸUB" pitchFamily="50" charset="-128"/>
                <a:ea typeface="HGP創英角ｺﾞｼｯｸUB" pitchFamily="50" charset="-128"/>
                <a:cs typeface="Osaka" pitchFamily="50" charset="-128"/>
              </a:rPr>
              <a:t>　</a:t>
            </a:r>
            <a:r>
              <a:rPr lang="en-US" altLang="ja-JP" dirty="0">
                <a:solidFill>
                  <a:srgbClr val="E60000"/>
                </a:solidFill>
                <a:latin typeface="HGP創英角ｺﾞｼｯｸUB" pitchFamily="50" charset="-128"/>
                <a:ea typeface="HGP創英角ｺﾞｼｯｸUB" pitchFamily="50" charset="-128"/>
                <a:cs typeface="Osaka" pitchFamily="50" charset="-128"/>
              </a:rPr>
              <a:t>1409</a:t>
            </a:r>
          </a:p>
        </p:txBody>
      </p:sp>
      <p:sp>
        <p:nvSpPr>
          <p:cNvPr id="2152" name="Line 348"/>
          <p:cNvSpPr>
            <a:spLocks noChangeShapeType="1"/>
          </p:cNvSpPr>
          <p:nvPr/>
        </p:nvSpPr>
        <p:spPr bwMode="auto">
          <a:xfrm flipH="1" flipV="1">
            <a:off x="4399060" y="3706813"/>
            <a:ext cx="960438" cy="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ja-JP" altLang="en-US"/>
          </a:p>
        </p:txBody>
      </p:sp>
      <p:grpSp>
        <p:nvGrpSpPr>
          <p:cNvPr id="6" name="グループ化 5"/>
          <p:cNvGrpSpPr/>
          <p:nvPr/>
        </p:nvGrpSpPr>
        <p:grpSpPr>
          <a:xfrm>
            <a:off x="7267577" y="519115"/>
            <a:ext cx="1662113" cy="1495425"/>
            <a:chOff x="7267575" y="519113"/>
            <a:chExt cx="1662113" cy="1495425"/>
          </a:xfrm>
        </p:grpSpPr>
        <p:sp>
          <p:nvSpPr>
            <p:cNvPr id="2208" name="Rectangle 355"/>
            <p:cNvSpPr>
              <a:spLocks noChangeArrowheads="1"/>
            </p:cNvSpPr>
            <p:nvPr/>
          </p:nvSpPr>
          <p:spPr bwMode="auto">
            <a:xfrm>
              <a:off x="7855536" y="519113"/>
              <a:ext cx="338554" cy="149542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prstDash val="sysDot"/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209" name="Line 356"/>
            <p:cNvSpPr>
              <a:spLocks noChangeShapeType="1"/>
            </p:cNvSpPr>
            <p:nvPr/>
          </p:nvSpPr>
          <p:spPr bwMode="auto">
            <a:xfrm>
              <a:off x="7267575" y="747713"/>
              <a:ext cx="457200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endParaRPr lang="ja-JP" altLang="en-US"/>
            </a:p>
          </p:txBody>
        </p:sp>
        <p:sp>
          <p:nvSpPr>
            <p:cNvPr id="2210" name="Line 357"/>
            <p:cNvSpPr>
              <a:spLocks noChangeShapeType="1"/>
            </p:cNvSpPr>
            <p:nvPr/>
          </p:nvSpPr>
          <p:spPr bwMode="auto">
            <a:xfrm>
              <a:off x="7267575" y="976313"/>
              <a:ext cx="457200" cy="0"/>
            </a:xfrm>
            <a:prstGeom prst="line">
              <a:avLst/>
            </a:prstGeom>
            <a:noFill/>
            <a:ln w="9525">
              <a:solidFill>
                <a:srgbClr val="CC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endParaRPr lang="ja-JP" altLang="en-US"/>
            </a:p>
          </p:txBody>
        </p:sp>
        <p:sp>
          <p:nvSpPr>
            <p:cNvPr id="2211" name="テキスト ボックス 215"/>
            <p:cNvSpPr txBox="1">
              <a:spLocks noChangeArrowheads="1"/>
            </p:cNvSpPr>
            <p:nvPr/>
          </p:nvSpPr>
          <p:spPr bwMode="auto">
            <a:xfrm>
              <a:off x="7800975" y="595313"/>
              <a:ext cx="6858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ja-JP">
                  <a:latin typeface="Arial" charset="0"/>
                </a:rPr>
                <a:t>10Gbps</a:t>
              </a:r>
            </a:p>
          </p:txBody>
        </p:sp>
        <p:sp>
          <p:nvSpPr>
            <p:cNvPr id="2212" name="テキスト ボックス 215"/>
            <p:cNvSpPr txBox="1">
              <a:spLocks noChangeArrowheads="1"/>
            </p:cNvSpPr>
            <p:nvPr/>
          </p:nvSpPr>
          <p:spPr bwMode="auto">
            <a:xfrm>
              <a:off x="7800975" y="823913"/>
              <a:ext cx="981075" cy="24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ja-JP" dirty="0" smtClean="0">
                  <a:latin typeface="Arial" charset="0"/>
                </a:rPr>
                <a:t>1Gbps(UTP)</a:t>
              </a:r>
              <a:endParaRPr lang="en-US" altLang="ja-JP" dirty="0">
                <a:latin typeface="Arial" charset="0"/>
              </a:endParaRPr>
            </a:p>
          </p:txBody>
        </p:sp>
        <p:sp>
          <p:nvSpPr>
            <p:cNvPr id="23" name="フローチャート : 結合子 78"/>
            <p:cNvSpPr>
              <a:spLocks noChangeArrowheads="1"/>
            </p:cNvSpPr>
            <p:nvPr/>
          </p:nvSpPr>
          <p:spPr bwMode="auto">
            <a:xfrm flipV="1">
              <a:off x="7600950" y="1195388"/>
              <a:ext cx="152400" cy="152400"/>
            </a:xfrm>
            <a:prstGeom prst="flowChartConnector">
              <a:avLst/>
            </a:prstGeom>
            <a:solidFill>
              <a:srgbClr val="FF0000"/>
            </a:solidFill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>
                <a:spcBef>
                  <a:spcPct val="0"/>
                </a:spcBef>
                <a:defRPr/>
              </a:pPr>
              <a:endParaRPr lang="ja-JP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フローチャート : 結合子 78"/>
            <p:cNvSpPr>
              <a:spLocks noChangeArrowheads="1"/>
            </p:cNvSpPr>
            <p:nvPr/>
          </p:nvSpPr>
          <p:spPr bwMode="auto">
            <a:xfrm flipV="1">
              <a:off x="7600950" y="1471613"/>
              <a:ext cx="152400" cy="152400"/>
            </a:xfrm>
            <a:prstGeom prst="flowChartConnector">
              <a:avLst/>
            </a:prstGeom>
            <a:solidFill>
              <a:srgbClr val="00FF00"/>
            </a:solidFill>
            <a:ln w="19050" algn="ctr">
              <a:solidFill>
                <a:srgbClr val="00FF00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>
                <a:spcBef>
                  <a:spcPct val="0"/>
                </a:spcBef>
                <a:defRPr/>
              </a:pPr>
              <a:endParaRPr lang="ja-JP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15" name="テキスト ボックス 215"/>
            <p:cNvSpPr txBox="1">
              <a:spLocks noChangeArrowheads="1"/>
            </p:cNvSpPr>
            <p:nvPr/>
          </p:nvSpPr>
          <p:spPr bwMode="auto">
            <a:xfrm>
              <a:off x="7800975" y="1138238"/>
              <a:ext cx="990600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ja-JP">
                  <a:latin typeface="Arial" charset="0"/>
                </a:rPr>
                <a:t>10GBASE-LR</a:t>
              </a:r>
            </a:p>
          </p:txBody>
        </p:sp>
        <p:sp>
          <p:nvSpPr>
            <p:cNvPr id="2216" name="テキスト ボックス 215"/>
            <p:cNvSpPr txBox="1">
              <a:spLocks noChangeArrowheads="1"/>
            </p:cNvSpPr>
            <p:nvPr/>
          </p:nvSpPr>
          <p:spPr bwMode="auto">
            <a:xfrm>
              <a:off x="7800975" y="1423988"/>
              <a:ext cx="981075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ja-JP">
                  <a:latin typeface="Arial" charset="0"/>
                </a:rPr>
                <a:t>10GBASE-SR</a:t>
              </a:r>
            </a:p>
          </p:txBody>
        </p:sp>
        <p:sp>
          <p:nvSpPr>
            <p:cNvPr id="25" name="フローチャート : 結合子 78"/>
            <p:cNvSpPr>
              <a:spLocks noChangeArrowheads="1"/>
            </p:cNvSpPr>
            <p:nvPr/>
          </p:nvSpPr>
          <p:spPr bwMode="auto">
            <a:xfrm flipV="1">
              <a:off x="7600950" y="1747838"/>
              <a:ext cx="152400" cy="152400"/>
            </a:xfrm>
            <a:prstGeom prst="flowChartConnector">
              <a:avLst/>
            </a:prstGeom>
            <a:solidFill>
              <a:srgbClr val="FFFF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anchor="ctr"/>
            <a:lstStyle/>
            <a:p>
              <a:pPr>
                <a:spcBef>
                  <a:spcPct val="0"/>
                </a:spcBef>
                <a:defRPr/>
              </a:pPr>
              <a:endParaRPr lang="ja-JP" altLang="en-US" sz="180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18" name="テキスト ボックス 215"/>
            <p:cNvSpPr txBox="1">
              <a:spLocks noChangeArrowheads="1"/>
            </p:cNvSpPr>
            <p:nvPr/>
          </p:nvSpPr>
          <p:spPr bwMode="auto">
            <a:xfrm>
              <a:off x="7800975" y="1700213"/>
              <a:ext cx="11287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algn="l" eaLnBrk="1" hangingPunct="1">
                <a:spcBef>
                  <a:spcPct val="0"/>
                </a:spcBef>
              </a:pPr>
              <a:r>
                <a:rPr lang="en-US" altLang="ja-JP">
                  <a:latin typeface="Arial" charset="0"/>
                </a:rPr>
                <a:t>10GBASE-CX4</a:t>
              </a:r>
            </a:p>
          </p:txBody>
        </p:sp>
      </p:grpSp>
      <p:sp>
        <p:nvSpPr>
          <p:cNvPr id="30" name="フローチャート : 結合子 78"/>
          <p:cNvSpPr>
            <a:spLocks noChangeArrowheads="1"/>
          </p:cNvSpPr>
          <p:nvPr/>
        </p:nvSpPr>
        <p:spPr bwMode="auto">
          <a:xfrm flipV="1">
            <a:off x="5232499" y="3619500"/>
            <a:ext cx="152400" cy="152400"/>
          </a:xfrm>
          <a:prstGeom prst="flowChartConnector">
            <a:avLst/>
          </a:prstGeom>
          <a:solidFill>
            <a:srgbClr val="FF00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rot="10800000" anchor="ctr"/>
          <a:lstStyle/>
          <a:p>
            <a:pPr>
              <a:spcBef>
                <a:spcPct val="0"/>
              </a:spcBef>
              <a:defRPr/>
            </a:pPr>
            <a:endParaRPr lang="ja-JP" altLang="en-US" sz="18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1" name="フローチャート : 結合子 78"/>
          <p:cNvSpPr>
            <a:spLocks noChangeArrowheads="1"/>
          </p:cNvSpPr>
          <p:nvPr/>
        </p:nvSpPr>
        <p:spPr bwMode="auto">
          <a:xfrm flipV="1">
            <a:off x="4276129" y="3630613"/>
            <a:ext cx="152400" cy="152400"/>
          </a:xfrm>
          <a:prstGeom prst="flowChartConnector">
            <a:avLst/>
          </a:prstGeom>
          <a:solidFill>
            <a:srgbClr val="FF00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rot="10800000" anchor="ctr"/>
          <a:lstStyle/>
          <a:p>
            <a:pPr>
              <a:spcBef>
                <a:spcPct val="0"/>
              </a:spcBef>
              <a:defRPr/>
            </a:pPr>
            <a:endParaRPr lang="ja-JP" altLang="en-US" sz="18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181" name="Text Box 422"/>
          <p:cNvSpPr txBox="1">
            <a:spLocks noChangeArrowheads="1"/>
          </p:cNvSpPr>
          <p:nvPr/>
        </p:nvSpPr>
        <p:spPr bwMode="auto">
          <a:xfrm>
            <a:off x="2742456" y="4509122"/>
            <a:ext cx="533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u="sng" dirty="0">
                <a:solidFill>
                  <a:srgbClr val="FF0000"/>
                </a:solidFill>
              </a:rPr>
              <a:t>.7</a:t>
            </a:r>
          </a:p>
        </p:txBody>
      </p:sp>
      <p:sp>
        <p:nvSpPr>
          <p:cNvPr id="2182" name="Line 423"/>
          <p:cNvSpPr>
            <a:spLocks noChangeShapeType="1"/>
          </p:cNvSpPr>
          <p:nvPr/>
        </p:nvSpPr>
        <p:spPr bwMode="auto">
          <a:xfrm>
            <a:off x="3060799" y="3735387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>
            <a:spAutoFit/>
          </a:bodyPr>
          <a:lstStyle/>
          <a:p>
            <a:endParaRPr lang="ja-JP" altLang="en-US"/>
          </a:p>
        </p:txBody>
      </p:sp>
      <p:sp>
        <p:nvSpPr>
          <p:cNvPr id="68" name="フローチャート : 結合子 78"/>
          <p:cNvSpPr>
            <a:spLocks noChangeArrowheads="1"/>
          </p:cNvSpPr>
          <p:nvPr/>
        </p:nvSpPr>
        <p:spPr bwMode="auto">
          <a:xfrm flipV="1">
            <a:off x="3487837" y="3651249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>
              <a:spcBef>
                <a:spcPct val="0"/>
              </a:spcBef>
              <a:defRPr/>
            </a:pPr>
            <a:endParaRPr lang="ja-JP" altLang="en-US" sz="18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0" name="フローチャート : 結合子 78"/>
          <p:cNvSpPr>
            <a:spLocks noChangeArrowheads="1"/>
          </p:cNvSpPr>
          <p:nvPr/>
        </p:nvSpPr>
        <p:spPr bwMode="auto">
          <a:xfrm flipV="1">
            <a:off x="3021112" y="3660774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 algn="ctr">
              <a:spcBef>
                <a:spcPct val="0"/>
              </a:spcBef>
              <a:defRPr/>
            </a:pPr>
            <a:r>
              <a:rPr lang="ja-JP" altLang="en-US" sz="1000" dirty="0" smtClean="0">
                <a:latin typeface="+mn-lt"/>
                <a:ea typeface="+mn-ea"/>
              </a:rPr>
              <a:t>５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132" name="正方形/長方形 147"/>
          <p:cNvSpPr/>
          <p:nvPr/>
        </p:nvSpPr>
        <p:spPr>
          <a:xfrm>
            <a:off x="1979315" y="4725857"/>
            <a:ext cx="103815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ja-JP" altLang="en-US" sz="1200" dirty="0" smtClean="0">
                <a:latin typeface="Calibri" pitchFamily="34" charset="0"/>
              </a:rPr>
              <a:t>データ転送サーバ</a:t>
            </a:r>
            <a:endParaRPr lang="en-US" altLang="ja-JP" sz="1200" dirty="0" smtClean="0">
              <a:latin typeface="Calibri" pitchFamily="34" charset="0"/>
            </a:endParaRPr>
          </a:p>
        </p:txBody>
      </p:sp>
      <p:sp>
        <p:nvSpPr>
          <p:cNvPr id="141" name="フローチャート : 結合子 78"/>
          <p:cNvSpPr>
            <a:spLocks noChangeArrowheads="1"/>
          </p:cNvSpPr>
          <p:nvPr/>
        </p:nvSpPr>
        <p:spPr bwMode="auto">
          <a:xfrm flipV="1">
            <a:off x="2331368" y="4234895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4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143" name="フローチャート : 結合子 78"/>
          <p:cNvSpPr>
            <a:spLocks noChangeArrowheads="1"/>
          </p:cNvSpPr>
          <p:nvPr/>
        </p:nvSpPr>
        <p:spPr bwMode="auto">
          <a:xfrm flipV="1">
            <a:off x="2326139" y="4579252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 algn="ctr">
              <a:spcBef>
                <a:spcPct val="0"/>
              </a:spcBef>
              <a:defRPr/>
            </a:pPr>
            <a:r>
              <a:rPr lang="ja-JP" altLang="en-US" sz="1000" dirty="0" smtClean="0">
                <a:latin typeface="+mn-lt"/>
                <a:ea typeface="+mn-ea"/>
              </a:rPr>
              <a:t>０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149" name="Text Box 132"/>
          <p:cNvSpPr txBox="1">
            <a:spLocks noChangeArrowheads="1"/>
          </p:cNvSpPr>
          <p:nvPr/>
        </p:nvSpPr>
        <p:spPr bwMode="gray">
          <a:xfrm>
            <a:off x="544082" y="3929728"/>
            <a:ext cx="1551379" cy="64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00B4A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288000" tIns="90000" rIns="288000" bIns="9000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b="1" u="sng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172.25.41.0/25</a:t>
            </a:r>
            <a:endParaRPr lang="en-US" altLang="ja-JP" b="1" u="sng" dirty="0">
              <a:latin typeface="Arial" charset="0"/>
              <a:ea typeface="HGP創英角ｺﾞｼｯｸUB" pitchFamily="50" charset="-128"/>
              <a:cs typeface="Osaka" pitchFamily="50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ja-JP" altLang="en-US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クラスタ運用</a:t>
            </a:r>
            <a:r>
              <a:rPr lang="en-US" altLang="ja-JP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NW3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VLANID: 81</a:t>
            </a:r>
          </a:p>
        </p:txBody>
      </p:sp>
      <p:sp>
        <p:nvSpPr>
          <p:cNvPr id="150" name="Text Box 422"/>
          <p:cNvSpPr txBox="1">
            <a:spLocks noChangeArrowheads="1"/>
          </p:cNvSpPr>
          <p:nvPr/>
        </p:nvSpPr>
        <p:spPr bwMode="auto">
          <a:xfrm>
            <a:off x="1907704" y="4509122"/>
            <a:ext cx="4320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ja-JP" u="sng" dirty="0" smtClean="0"/>
              <a:t>.80</a:t>
            </a:r>
            <a:endParaRPr lang="en-US" altLang="ja-JP" u="sng" dirty="0"/>
          </a:p>
        </p:txBody>
      </p:sp>
      <p:sp>
        <p:nvSpPr>
          <p:cNvPr id="151" name="正方形/長方形 150"/>
          <p:cNvSpPr/>
          <p:nvPr/>
        </p:nvSpPr>
        <p:spPr>
          <a:xfrm>
            <a:off x="540134" y="5517232"/>
            <a:ext cx="1143000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ja-JP" sz="1200" b="1" dirty="0" smtClean="0">
                <a:latin typeface="+mj-ea"/>
                <a:ea typeface="+mj-ea"/>
              </a:rPr>
              <a:t>IP8800</a:t>
            </a:r>
          </a:p>
          <a:p>
            <a:pPr algn="ctr">
              <a:defRPr/>
            </a:pPr>
            <a:r>
              <a:rPr lang="en-US" altLang="ja-JP" sz="1200" dirty="0" smtClean="0">
                <a:latin typeface="Calibri" pitchFamily="34" charset="0"/>
              </a:rPr>
              <a:t>(ip8800KN)</a:t>
            </a:r>
          </a:p>
        </p:txBody>
      </p:sp>
      <p:sp>
        <p:nvSpPr>
          <p:cNvPr id="152" name="正方形/長方形 151"/>
          <p:cNvSpPr/>
          <p:nvPr/>
        </p:nvSpPr>
        <p:spPr>
          <a:xfrm>
            <a:off x="539552" y="4920208"/>
            <a:ext cx="1143000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ja-JP" sz="1200" b="1" dirty="0" smtClean="0">
                <a:latin typeface="+mj-ea"/>
                <a:ea typeface="+mj-ea"/>
              </a:rPr>
              <a:t>QX-S5732P</a:t>
            </a:r>
          </a:p>
          <a:p>
            <a:pPr algn="ctr">
              <a:defRPr/>
            </a:pPr>
            <a:r>
              <a:rPr lang="en-US" altLang="ja-JP" sz="1200" dirty="0" smtClean="0">
                <a:latin typeface="Calibri" pitchFamily="34" charset="0"/>
              </a:rPr>
              <a:t>(qxs5732p)</a:t>
            </a:r>
          </a:p>
        </p:txBody>
      </p:sp>
      <p:cxnSp>
        <p:nvCxnSpPr>
          <p:cNvPr id="228" name="カギ線コネクタ 227"/>
          <p:cNvCxnSpPr>
            <a:stCxn id="134" idx="1"/>
            <a:endCxn id="152" idx="1"/>
          </p:cNvCxnSpPr>
          <p:nvPr/>
        </p:nvCxnSpPr>
        <p:spPr>
          <a:xfrm rot="10800000" flipV="1">
            <a:off x="539553" y="3868714"/>
            <a:ext cx="1380430" cy="1241994"/>
          </a:xfrm>
          <a:prstGeom prst="bentConnector3">
            <a:avLst>
              <a:gd name="adj1" fmla="val 116560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3" name="カギ線コネクタ 232"/>
          <p:cNvCxnSpPr>
            <a:stCxn id="152" idx="2"/>
            <a:endCxn id="151" idx="0"/>
          </p:cNvCxnSpPr>
          <p:nvPr/>
        </p:nvCxnSpPr>
        <p:spPr>
          <a:xfrm rot="16200000" flipH="1">
            <a:off x="1003331" y="5408929"/>
            <a:ext cx="216024" cy="582"/>
          </a:xfrm>
          <a:prstGeom prst="bentConnector3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0" name="直線コネクタ 239"/>
          <p:cNvCxnSpPr>
            <a:stCxn id="141" idx="0"/>
            <a:endCxn id="143" idx="4"/>
          </p:cNvCxnSpPr>
          <p:nvPr/>
        </p:nvCxnSpPr>
        <p:spPr>
          <a:xfrm flipH="1">
            <a:off x="2402339" y="4387297"/>
            <a:ext cx="5229" cy="191957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50" name="フリーフォーム 249"/>
          <p:cNvSpPr/>
          <p:nvPr/>
        </p:nvSpPr>
        <p:spPr>
          <a:xfrm>
            <a:off x="1685926" y="5114926"/>
            <a:ext cx="771525" cy="592807"/>
          </a:xfrm>
          <a:custGeom>
            <a:avLst/>
            <a:gdLst>
              <a:gd name="connsiteX0" fmla="*/ 771525 w 771525"/>
              <a:gd name="connsiteY0" fmla="*/ 0 h 300038"/>
              <a:gd name="connsiteX1" fmla="*/ 771525 w 771525"/>
              <a:gd name="connsiteY1" fmla="*/ 300038 h 300038"/>
              <a:gd name="connsiteX2" fmla="*/ 0 w 771525"/>
              <a:gd name="connsiteY2" fmla="*/ 300038 h 30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1525" h="300038">
                <a:moveTo>
                  <a:pt x="771525" y="0"/>
                </a:moveTo>
                <a:lnTo>
                  <a:pt x="771525" y="300038"/>
                </a:lnTo>
                <a:lnTo>
                  <a:pt x="0" y="300038"/>
                </a:lnTo>
              </a:path>
            </a:pathLst>
          </a:cu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75" name="Text Box 132"/>
          <p:cNvSpPr txBox="1">
            <a:spLocks noChangeArrowheads="1"/>
          </p:cNvSpPr>
          <p:nvPr/>
        </p:nvSpPr>
        <p:spPr bwMode="gray">
          <a:xfrm>
            <a:off x="1778547" y="5661250"/>
            <a:ext cx="1579995" cy="64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00B4A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288000" tIns="90000" rIns="288000" bIns="9000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b="1" u="sng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130.34.244.64/28</a:t>
            </a:r>
            <a:endParaRPr lang="en-US" altLang="ja-JP" b="1" u="sng" dirty="0">
              <a:latin typeface="Arial" charset="0"/>
              <a:ea typeface="HGP創英角ｺﾞｼｯｸUB" pitchFamily="50" charset="-128"/>
              <a:cs typeface="Osaka" pitchFamily="50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TAINS</a:t>
            </a:r>
            <a:r>
              <a:rPr lang="ja-JP" altLang="en-US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グローバル</a:t>
            </a:r>
            <a:endParaRPr lang="en-US" altLang="ja-JP" dirty="0" smtClean="0">
              <a:latin typeface="Arial" charset="0"/>
              <a:ea typeface="HGP創英角ｺﾞｼｯｸUB" pitchFamily="50" charset="-128"/>
              <a:cs typeface="Osaka" pitchFamily="50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VLANID: 4</a:t>
            </a:r>
          </a:p>
        </p:txBody>
      </p:sp>
      <p:sp>
        <p:nvSpPr>
          <p:cNvPr id="176" name="Text Box 422"/>
          <p:cNvSpPr txBox="1">
            <a:spLocks noChangeArrowheads="1"/>
          </p:cNvSpPr>
          <p:nvPr/>
        </p:nvSpPr>
        <p:spPr bwMode="auto">
          <a:xfrm>
            <a:off x="2339752" y="5054989"/>
            <a:ext cx="4320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ja-JP" u="sng" dirty="0" smtClean="0"/>
              <a:t>.66</a:t>
            </a:r>
            <a:endParaRPr lang="en-US" altLang="ja-JP" u="sng" dirty="0"/>
          </a:p>
        </p:txBody>
      </p:sp>
      <p:sp>
        <p:nvSpPr>
          <p:cNvPr id="177" name="Text Box 132"/>
          <p:cNvSpPr txBox="1">
            <a:spLocks noChangeArrowheads="1"/>
          </p:cNvSpPr>
          <p:nvPr/>
        </p:nvSpPr>
        <p:spPr bwMode="gray">
          <a:xfrm>
            <a:off x="4075832" y="5613634"/>
            <a:ext cx="1432273" cy="33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00B4A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90000" rIns="0" bIns="9000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※2015/3</a:t>
            </a:r>
            <a:r>
              <a:rPr lang="ja-JP" altLang="en-US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末撤去予定</a:t>
            </a:r>
            <a:endParaRPr lang="en-US" altLang="ja-JP" dirty="0" smtClean="0">
              <a:latin typeface="Arial" charset="0"/>
              <a:ea typeface="HGP創英角ｺﾞｼｯｸUB" pitchFamily="50" charset="-128"/>
              <a:cs typeface="Osaka" pitchFamily="50" charset="-128"/>
            </a:endParaRPr>
          </a:p>
        </p:txBody>
      </p:sp>
      <p:sp>
        <p:nvSpPr>
          <p:cNvPr id="251" name="フリーフォーム 250"/>
          <p:cNvSpPr/>
          <p:nvPr/>
        </p:nvSpPr>
        <p:spPr>
          <a:xfrm>
            <a:off x="1685925" y="5557838"/>
            <a:ext cx="2228850" cy="628650"/>
          </a:xfrm>
          <a:custGeom>
            <a:avLst/>
            <a:gdLst>
              <a:gd name="connsiteX0" fmla="*/ 0 w 2228850"/>
              <a:gd name="connsiteY0" fmla="*/ 0 h 628650"/>
              <a:gd name="connsiteX1" fmla="*/ 2228850 w 2228850"/>
              <a:gd name="connsiteY1" fmla="*/ 0 h 628650"/>
              <a:gd name="connsiteX2" fmla="*/ 2228850 w 2228850"/>
              <a:gd name="connsiteY2" fmla="*/ 628650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28850" h="628650">
                <a:moveTo>
                  <a:pt x="0" y="0"/>
                </a:moveTo>
                <a:lnTo>
                  <a:pt x="2228850" y="0"/>
                </a:lnTo>
                <a:lnTo>
                  <a:pt x="2228850" y="628650"/>
                </a:lnTo>
              </a:path>
            </a:pathLst>
          </a:custGeom>
          <a:noFill/>
          <a:ln w="9525" algn="ctr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cxnSp>
        <p:nvCxnSpPr>
          <p:cNvPr id="253" name="直線コネクタ 252"/>
          <p:cNvCxnSpPr/>
          <p:nvPr/>
        </p:nvCxnSpPr>
        <p:spPr>
          <a:xfrm>
            <a:off x="271463" y="3195290"/>
            <a:ext cx="84486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円/楕円 253"/>
          <p:cNvSpPr/>
          <p:nvPr/>
        </p:nvSpPr>
        <p:spPr>
          <a:xfrm>
            <a:off x="3017466" y="3145618"/>
            <a:ext cx="622772" cy="1651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107"/>
          <p:cNvSpPr/>
          <p:nvPr/>
        </p:nvSpPr>
        <p:spPr>
          <a:xfrm>
            <a:off x="5314658" y="2543944"/>
            <a:ext cx="1143000" cy="381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ja-JP" sz="1200" b="1" dirty="0" smtClean="0">
                <a:latin typeface="+mn-ea"/>
                <a:ea typeface="+mn-ea"/>
              </a:rPr>
              <a:t>MX240</a:t>
            </a:r>
          </a:p>
        </p:txBody>
      </p:sp>
      <p:grpSp>
        <p:nvGrpSpPr>
          <p:cNvPr id="62" name="正方形/長方形 107"/>
          <p:cNvGrpSpPr>
            <a:grpSpLocks/>
          </p:cNvGrpSpPr>
          <p:nvPr/>
        </p:nvGrpSpPr>
        <p:grpSpPr bwMode="auto">
          <a:xfrm>
            <a:off x="3534742" y="1772816"/>
            <a:ext cx="838200" cy="990600"/>
            <a:chOff x="1091" y="2534"/>
            <a:chExt cx="741" cy="258"/>
          </a:xfrm>
        </p:grpSpPr>
        <p:pic>
          <p:nvPicPr>
            <p:cNvPr id="63" name="正方形/長方形 10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1" y="2534"/>
              <a:ext cx="741" cy="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" name="Text Box 249"/>
            <p:cNvSpPr txBox="1">
              <a:spLocks noChangeArrowheads="1"/>
            </p:cNvSpPr>
            <p:nvPr/>
          </p:nvSpPr>
          <p:spPr bwMode="auto">
            <a:xfrm>
              <a:off x="1104" y="2544"/>
              <a:ext cx="720" cy="240"/>
            </a:xfrm>
            <a:prstGeom prst="rect">
              <a:avLst/>
            </a:prstGeom>
            <a:noFill/>
            <a:ln w="3810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ja-JP" altLang="en-US" b="1" dirty="0"/>
                <a:t> </a:t>
              </a:r>
              <a:r>
                <a:rPr lang="ja-JP" altLang="en-US" b="1" dirty="0" smtClean="0"/>
                <a:t> </a:t>
              </a:r>
              <a:r>
                <a:rPr lang="en-US" altLang="ja-JP" b="1" dirty="0" smtClean="0"/>
                <a:t>ICX6610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en-US" altLang="ja-JP" b="1" dirty="0" smtClean="0"/>
                <a:t>  -24-PE</a:t>
              </a:r>
            </a:p>
            <a:p>
              <a:pPr eaLnBrk="1" hangingPunct="1">
                <a:spcBef>
                  <a:spcPct val="0"/>
                </a:spcBef>
              </a:pPr>
              <a:r>
                <a:rPr lang="en-US" altLang="ja-JP" b="1" dirty="0"/>
                <a:t> </a:t>
              </a:r>
              <a:r>
                <a:rPr lang="en-US" altLang="ja-JP" b="1" dirty="0" smtClean="0"/>
                <a:t> #1,#2</a:t>
              </a:r>
              <a:endParaRPr lang="en-US" altLang="ja-JP" b="1" dirty="0"/>
            </a:p>
          </p:txBody>
        </p:sp>
      </p:grpSp>
      <p:sp>
        <p:nvSpPr>
          <p:cNvPr id="65" name="フローチャート : 結合子 78"/>
          <p:cNvSpPr>
            <a:spLocks noChangeArrowheads="1"/>
          </p:cNvSpPr>
          <p:nvPr/>
        </p:nvSpPr>
        <p:spPr bwMode="auto">
          <a:xfrm flipV="1">
            <a:off x="4280172" y="1988840"/>
            <a:ext cx="152400" cy="152400"/>
          </a:xfrm>
          <a:prstGeom prst="flowChartConnector">
            <a:avLst/>
          </a:prstGeom>
          <a:solidFill>
            <a:srgbClr val="FF00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rot="108000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>
                <a:solidFill>
                  <a:schemeClr val="lt1"/>
                </a:solidFill>
                <a:latin typeface="+mn-lt"/>
                <a:ea typeface="+mn-ea"/>
              </a:rPr>
              <a:t>5</a:t>
            </a:r>
            <a:endParaRPr lang="ja-JP" altLang="en-US" sz="10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6" name="フローチャート : 結合子 78"/>
          <p:cNvSpPr>
            <a:spLocks noChangeArrowheads="1"/>
          </p:cNvSpPr>
          <p:nvPr/>
        </p:nvSpPr>
        <p:spPr bwMode="auto">
          <a:xfrm flipV="1">
            <a:off x="3491880" y="1844824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>
              <a:spcBef>
                <a:spcPct val="0"/>
              </a:spcBef>
              <a:defRPr/>
            </a:pPr>
            <a:r>
              <a:rPr lang="en-US" altLang="ja-JP" sz="1000" dirty="0" smtClean="0"/>
              <a:t>1</a:t>
            </a:r>
            <a:endParaRPr lang="ja-JP" altLang="en-US" sz="1000" dirty="0"/>
          </a:p>
        </p:txBody>
      </p:sp>
      <p:grpSp>
        <p:nvGrpSpPr>
          <p:cNvPr id="67" name="グループ化 66"/>
          <p:cNvGrpSpPr/>
          <p:nvPr/>
        </p:nvGrpSpPr>
        <p:grpSpPr>
          <a:xfrm>
            <a:off x="1907704" y="1752145"/>
            <a:ext cx="1184002" cy="1028785"/>
            <a:chOff x="985838" y="3402014"/>
            <a:chExt cx="1184002" cy="990600"/>
          </a:xfrm>
        </p:grpSpPr>
        <p:pic>
          <p:nvPicPr>
            <p:cNvPr id="69" name="正方形/長方形 10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838" y="3402014"/>
              <a:ext cx="1184002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正方形/長方形 70"/>
            <p:cNvSpPr/>
            <p:nvPr/>
          </p:nvSpPr>
          <p:spPr>
            <a:xfrm>
              <a:off x="985838" y="3475167"/>
              <a:ext cx="1181934" cy="80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200" dirty="0" smtClean="0"/>
                <a:t>周辺用ｴｯｼﾞ</a:t>
              </a:r>
              <a:endParaRPr lang="en-US" altLang="ja-JP" sz="1200" dirty="0" smtClean="0"/>
            </a:p>
            <a:p>
              <a:r>
                <a:rPr lang="ja-JP" altLang="en-US" sz="1200" dirty="0" smtClean="0"/>
                <a:t>ｽｲｯﾁ</a:t>
              </a:r>
              <a:r>
                <a:rPr lang="en-US" altLang="ja-JP" sz="1200" dirty="0" smtClean="0"/>
                <a:t>#49,#50</a:t>
              </a:r>
            </a:p>
            <a:p>
              <a:r>
                <a:rPr lang="ja-JP" altLang="en-US" sz="1200" dirty="0" smtClean="0"/>
                <a:t> </a:t>
              </a:r>
              <a:r>
                <a:rPr lang="en-US" altLang="ja-JP" sz="1200" b="1" dirty="0" smtClean="0">
                  <a:latin typeface="+mj-ea"/>
                  <a:ea typeface="+mj-ea"/>
                </a:rPr>
                <a:t>QFX3500</a:t>
              </a:r>
            </a:p>
            <a:p>
              <a:r>
                <a:rPr lang="en-US" altLang="ja-JP" sz="1200" dirty="0" smtClean="0"/>
                <a:t>(qfx3500-49,50)</a:t>
              </a:r>
              <a:endParaRPr lang="ja-JP" altLang="en-US" sz="1200" dirty="0"/>
            </a:p>
          </p:txBody>
        </p:sp>
      </p:grpSp>
      <p:sp>
        <p:nvSpPr>
          <p:cNvPr id="72" name="フローチャート : 結合子 78"/>
          <p:cNvSpPr>
            <a:spLocks noChangeArrowheads="1"/>
          </p:cNvSpPr>
          <p:nvPr/>
        </p:nvSpPr>
        <p:spPr bwMode="auto">
          <a:xfrm flipV="1">
            <a:off x="3008834" y="1858607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24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73" name="フローチャート : 結合子 78"/>
          <p:cNvSpPr>
            <a:spLocks noChangeArrowheads="1"/>
          </p:cNvSpPr>
          <p:nvPr/>
        </p:nvSpPr>
        <p:spPr bwMode="auto">
          <a:xfrm flipV="1">
            <a:off x="2433962" y="1692424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3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74" name="フローチャート : 結合子 78"/>
          <p:cNvSpPr>
            <a:spLocks noChangeArrowheads="1"/>
          </p:cNvSpPr>
          <p:nvPr/>
        </p:nvSpPr>
        <p:spPr bwMode="auto">
          <a:xfrm flipV="1">
            <a:off x="5724128" y="2484512"/>
            <a:ext cx="152400" cy="152400"/>
          </a:xfrm>
          <a:prstGeom prst="flowChartConnector">
            <a:avLst/>
          </a:prstGeom>
          <a:solidFill>
            <a:srgbClr val="FF0000"/>
          </a:solidFill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rot="108000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>
                <a:solidFill>
                  <a:schemeClr val="lt1"/>
                </a:solidFill>
                <a:latin typeface="+mn-lt"/>
                <a:ea typeface="+mn-ea"/>
              </a:rPr>
              <a:t>1</a:t>
            </a:r>
            <a:endParaRPr lang="ja-JP" altLang="en-US" sz="1000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79" name="正方形/長方形 147"/>
          <p:cNvSpPr/>
          <p:nvPr/>
        </p:nvSpPr>
        <p:spPr>
          <a:xfrm>
            <a:off x="1979712" y="887760"/>
            <a:ext cx="103815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ja-JP" altLang="en-US" sz="1200" dirty="0" smtClean="0">
                <a:latin typeface="Calibri" pitchFamily="34" charset="0"/>
              </a:rPr>
              <a:t>フロントエンド</a:t>
            </a:r>
            <a:endParaRPr lang="en-US" altLang="ja-JP" sz="1200" dirty="0" smtClean="0">
              <a:latin typeface="Calibri" pitchFamily="34" charset="0"/>
            </a:endParaRPr>
          </a:p>
        </p:txBody>
      </p:sp>
      <p:sp>
        <p:nvSpPr>
          <p:cNvPr id="80" name="フローチャート : 結合子 78"/>
          <p:cNvSpPr>
            <a:spLocks noChangeArrowheads="1"/>
          </p:cNvSpPr>
          <p:nvPr/>
        </p:nvSpPr>
        <p:spPr bwMode="auto">
          <a:xfrm flipV="1">
            <a:off x="2441517" y="1196752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/>
              <a:t>0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82" name="Line 348"/>
          <p:cNvSpPr>
            <a:spLocks noChangeShapeType="1"/>
          </p:cNvSpPr>
          <p:nvPr/>
        </p:nvSpPr>
        <p:spPr bwMode="auto">
          <a:xfrm flipH="1" flipV="1">
            <a:off x="3051448" y="2134871"/>
            <a:ext cx="542142" cy="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ja-JP" altLang="en-US"/>
          </a:p>
        </p:txBody>
      </p:sp>
      <p:sp>
        <p:nvSpPr>
          <p:cNvPr id="83" name="フローチャート : 結合子 78"/>
          <p:cNvSpPr>
            <a:spLocks noChangeArrowheads="1"/>
          </p:cNvSpPr>
          <p:nvPr/>
        </p:nvSpPr>
        <p:spPr bwMode="auto">
          <a:xfrm flipV="1">
            <a:off x="3483496" y="2056210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2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84" name="フローチャート : 結合子 78"/>
          <p:cNvSpPr>
            <a:spLocks noChangeArrowheads="1"/>
          </p:cNvSpPr>
          <p:nvPr/>
        </p:nvSpPr>
        <p:spPr bwMode="auto">
          <a:xfrm flipV="1">
            <a:off x="3000450" y="2069993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24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85" name="Line 348"/>
          <p:cNvSpPr>
            <a:spLocks noChangeShapeType="1"/>
          </p:cNvSpPr>
          <p:nvPr/>
        </p:nvSpPr>
        <p:spPr bwMode="auto">
          <a:xfrm flipH="1" flipV="1">
            <a:off x="3062737" y="2350895"/>
            <a:ext cx="542142" cy="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ja-JP" altLang="en-US"/>
          </a:p>
        </p:txBody>
      </p:sp>
      <p:sp>
        <p:nvSpPr>
          <p:cNvPr id="86" name="フローチャート : 結合子 78"/>
          <p:cNvSpPr>
            <a:spLocks noChangeArrowheads="1"/>
          </p:cNvSpPr>
          <p:nvPr/>
        </p:nvSpPr>
        <p:spPr bwMode="auto">
          <a:xfrm flipV="1">
            <a:off x="3494785" y="2272234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1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87" name="フローチャート : 結合子 78"/>
          <p:cNvSpPr>
            <a:spLocks noChangeArrowheads="1"/>
          </p:cNvSpPr>
          <p:nvPr/>
        </p:nvSpPr>
        <p:spPr bwMode="auto">
          <a:xfrm flipV="1">
            <a:off x="3011739" y="2286017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25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88" name="Line 348"/>
          <p:cNvSpPr>
            <a:spLocks noChangeShapeType="1"/>
          </p:cNvSpPr>
          <p:nvPr/>
        </p:nvSpPr>
        <p:spPr bwMode="auto">
          <a:xfrm flipH="1" flipV="1">
            <a:off x="3062737" y="2559740"/>
            <a:ext cx="542142" cy="1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ja-JP" altLang="en-US"/>
          </a:p>
        </p:txBody>
      </p:sp>
      <p:sp>
        <p:nvSpPr>
          <p:cNvPr id="89" name="フローチャート : 結合子 78"/>
          <p:cNvSpPr>
            <a:spLocks noChangeArrowheads="1"/>
          </p:cNvSpPr>
          <p:nvPr/>
        </p:nvSpPr>
        <p:spPr bwMode="auto">
          <a:xfrm flipV="1">
            <a:off x="3494785" y="2481079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anchor="ctr"/>
          <a:lstStyle/>
          <a:p>
            <a:pPr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2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90" name="フローチャート : 結合子 78"/>
          <p:cNvSpPr>
            <a:spLocks noChangeArrowheads="1"/>
          </p:cNvSpPr>
          <p:nvPr/>
        </p:nvSpPr>
        <p:spPr bwMode="auto">
          <a:xfrm flipV="1">
            <a:off x="3011739" y="2494862"/>
            <a:ext cx="152400" cy="152400"/>
          </a:xfrm>
          <a:prstGeom prst="flowChartConnector">
            <a:avLst/>
          </a:prstGeom>
          <a:solidFill>
            <a:srgbClr val="00FF00"/>
          </a:solidFill>
          <a:ln w="19050" algn="ctr">
            <a:solidFill>
              <a:srgbClr val="00FF00"/>
            </a:solidFill>
            <a:round/>
            <a:headEnd/>
            <a:tailEnd/>
          </a:ln>
        </p:spPr>
        <p:txBody>
          <a:bodyPr rot="10800000" wrap="none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25</a:t>
            </a:r>
            <a:endParaRPr lang="ja-JP" altLang="en-US" sz="1000" dirty="0">
              <a:latin typeface="+mn-lt"/>
              <a:ea typeface="+mn-ea"/>
            </a:endParaRPr>
          </a:p>
        </p:txBody>
      </p:sp>
      <p:sp>
        <p:nvSpPr>
          <p:cNvPr id="92" name="Text Box 132"/>
          <p:cNvSpPr txBox="1">
            <a:spLocks noChangeArrowheads="1"/>
          </p:cNvSpPr>
          <p:nvPr/>
        </p:nvSpPr>
        <p:spPr bwMode="gray">
          <a:xfrm>
            <a:off x="642692" y="553331"/>
            <a:ext cx="1520133" cy="64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38100" algn="ctr">
                <a:solidFill>
                  <a:srgbClr val="00B4A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796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288000" tIns="90000" rIns="288000" bIns="90000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ja-JP" b="1" u="sng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10.188.6.0/25</a:t>
            </a:r>
            <a:endParaRPr lang="en-US" altLang="ja-JP" b="1" u="sng" dirty="0">
              <a:latin typeface="Arial" charset="0"/>
              <a:ea typeface="HGP創英角ｺﾞｼｯｸUB" pitchFamily="50" charset="-128"/>
              <a:cs typeface="Osaka" pitchFamily="50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ja-JP" altLang="en-US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周辺サーバ用</a:t>
            </a:r>
            <a:r>
              <a:rPr lang="en-US" altLang="ja-JP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NW</a:t>
            </a:r>
          </a:p>
          <a:p>
            <a:pPr eaLnBrk="1" hangingPunct="1">
              <a:spcBef>
                <a:spcPct val="0"/>
              </a:spcBef>
            </a:pPr>
            <a:r>
              <a:rPr lang="en-US" altLang="ja-JP" dirty="0" smtClean="0">
                <a:latin typeface="Arial" charset="0"/>
                <a:ea typeface="HGP創英角ｺﾞｼｯｸUB" pitchFamily="50" charset="-128"/>
                <a:cs typeface="Osaka" pitchFamily="50" charset="-128"/>
              </a:rPr>
              <a:t>VLANID: 3084</a:t>
            </a:r>
          </a:p>
        </p:txBody>
      </p:sp>
      <p:sp>
        <p:nvSpPr>
          <p:cNvPr id="93" name="Text Box 422"/>
          <p:cNvSpPr txBox="1">
            <a:spLocks noChangeArrowheads="1"/>
          </p:cNvSpPr>
          <p:nvPr/>
        </p:nvSpPr>
        <p:spPr bwMode="auto">
          <a:xfrm>
            <a:off x="2051720" y="1196754"/>
            <a:ext cx="43204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ja-JP" u="sng" dirty="0" smtClean="0"/>
              <a:t>.</a:t>
            </a:r>
            <a:r>
              <a:rPr lang="en-US" altLang="ja-JP" u="sng" dirty="0"/>
              <a:t>6</a:t>
            </a:r>
          </a:p>
        </p:txBody>
      </p:sp>
      <p:sp>
        <p:nvSpPr>
          <p:cNvPr id="110" name="正方形/長方形 109"/>
          <p:cNvSpPr/>
          <p:nvPr/>
        </p:nvSpPr>
        <p:spPr>
          <a:xfrm>
            <a:off x="3352800" y="5106857"/>
            <a:ext cx="1143000" cy="5652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l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defRPr/>
            </a:pPr>
            <a:r>
              <a:rPr lang="en-US" altLang="ja-JP" sz="1200" b="1" dirty="0" smtClean="0">
                <a:latin typeface="+mj-ea"/>
                <a:ea typeface="+mj-ea"/>
              </a:rPr>
              <a:t>IP8800</a:t>
            </a:r>
          </a:p>
          <a:p>
            <a:pPr algn="ctr">
              <a:defRPr/>
            </a:pPr>
            <a:r>
              <a:rPr lang="en-US" altLang="ja-JP" sz="1200" dirty="0" smtClean="0">
                <a:latin typeface="Calibri" pitchFamily="34" charset="0"/>
              </a:rPr>
              <a:t>(ip8800GN)</a:t>
            </a:r>
          </a:p>
        </p:txBody>
      </p:sp>
      <p:sp>
        <p:nvSpPr>
          <p:cNvPr id="94" name="Text Box 422"/>
          <p:cNvSpPr txBox="1">
            <a:spLocks noChangeArrowheads="1"/>
          </p:cNvSpPr>
          <p:nvPr/>
        </p:nvSpPr>
        <p:spPr bwMode="auto">
          <a:xfrm>
            <a:off x="2555776" y="1196754"/>
            <a:ext cx="5334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u="sng" dirty="0" smtClean="0">
                <a:solidFill>
                  <a:srgbClr val="FF0000"/>
                </a:solidFill>
              </a:rPr>
              <a:t>.14</a:t>
            </a:r>
            <a:endParaRPr lang="en-US" altLang="ja-JP" u="sng" dirty="0">
              <a:solidFill>
                <a:srgbClr val="FF0000"/>
              </a:solidFill>
            </a:endParaRPr>
          </a:p>
        </p:txBody>
      </p:sp>
      <p:sp>
        <p:nvSpPr>
          <p:cNvPr id="95" name="円/楕円 94"/>
          <p:cNvSpPr/>
          <p:nvPr/>
        </p:nvSpPr>
        <p:spPr>
          <a:xfrm>
            <a:off x="4264774" y="1700810"/>
            <a:ext cx="2149978" cy="847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円形吹き出し 96"/>
          <p:cNvSpPr/>
          <p:nvPr/>
        </p:nvSpPr>
        <p:spPr>
          <a:xfrm>
            <a:off x="4879280" y="5092572"/>
            <a:ext cx="1000457" cy="553367"/>
          </a:xfrm>
          <a:prstGeom prst="wedgeEllipseCallout">
            <a:avLst>
              <a:gd name="adj1" fmla="val -200727"/>
              <a:gd name="adj2" fmla="val -13562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1200" dirty="0" smtClean="0">
                <a:solidFill>
                  <a:srgbClr val="FF0000"/>
                </a:solidFill>
              </a:rPr>
              <a:t>新規配線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76" name="円形吹き出し 75"/>
          <p:cNvSpPr/>
          <p:nvPr/>
        </p:nvSpPr>
        <p:spPr>
          <a:xfrm>
            <a:off x="4838832" y="717552"/>
            <a:ext cx="1000457" cy="553367"/>
          </a:xfrm>
          <a:prstGeom prst="wedgeEllipseCallout">
            <a:avLst>
              <a:gd name="adj1" fmla="val 7179"/>
              <a:gd name="adj2" fmla="val 14764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ja-JP" altLang="en-US" sz="1200" dirty="0" smtClean="0">
                <a:solidFill>
                  <a:srgbClr val="FF0000"/>
                </a:solidFill>
              </a:rPr>
              <a:t>新規配線</a:t>
            </a:r>
            <a:endParaRPr kumimoji="1" lang="ja-JP" altLang="en-US" sz="1200" dirty="0">
              <a:solidFill>
                <a:srgbClr val="FF0000"/>
              </a:solidFill>
            </a:endParaRPr>
          </a:p>
        </p:txBody>
      </p:sp>
      <p:sp>
        <p:nvSpPr>
          <p:cNvPr id="99" name="円形吹き出し 98"/>
          <p:cNvSpPr/>
          <p:nvPr/>
        </p:nvSpPr>
        <p:spPr>
          <a:xfrm>
            <a:off x="6732240" y="3909408"/>
            <a:ext cx="2174920" cy="959752"/>
          </a:xfrm>
          <a:prstGeom prst="wedgeEllipseCallout">
            <a:avLst>
              <a:gd name="adj1" fmla="val -84433"/>
              <a:gd name="adj2" fmla="val 3399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rgbClr val="FF0000"/>
                </a:solidFill>
              </a:rPr>
              <a:t>※JGN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L2VPN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は、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SX-9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連携実験時の使用</a:t>
            </a:r>
            <a:r>
              <a:rPr kumimoji="1" lang="en-US" altLang="ja-JP" sz="1200" dirty="0" smtClean="0">
                <a:solidFill>
                  <a:srgbClr val="FF0000"/>
                </a:solidFill>
              </a:rPr>
              <a:t>L2</a:t>
            </a:r>
            <a:r>
              <a:rPr kumimoji="1" lang="ja-JP" altLang="en-US" sz="1200" dirty="0" smtClean="0">
                <a:solidFill>
                  <a:srgbClr val="FF0000"/>
                </a:solidFill>
              </a:rPr>
              <a:t>セグメントを使用</a:t>
            </a:r>
            <a:endParaRPr kumimoji="1" lang="en-US" altLang="ja-JP" sz="1200" dirty="0" smtClean="0">
              <a:solidFill>
                <a:srgbClr val="FF0000"/>
              </a:solidFill>
            </a:endParaRPr>
          </a:p>
        </p:txBody>
      </p:sp>
      <p:sp>
        <p:nvSpPr>
          <p:cNvPr id="96" name="フローチャート : 結合子 78"/>
          <p:cNvSpPr>
            <a:spLocks noChangeArrowheads="1"/>
          </p:cNvSpPr>
          <p:nvPr/>
        </p:nvSpPr>
        <p:spPr bwMode="auto">
          <a:xfrm flipV="1">
            <a:off x="2588841" y="4542610"/>
            <a:ext cx="197474" cy="208158"/>
          </a:xfrm>
          <a:prstGeom prst="flowChartConnector">
            <a:avLst/>
          </a:prstGeom>
          <a:solidFill>
            <a:srgbClr val="FFC000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/>
              <a:t>4</a:t>
            </a:r>
            <a:endParaRPr lang="ja-JP" altLang="en-US" sz="1000" dirty="0">
              <a:latin typeface="+mn-lt"/>
              <a:ea typeface="+mn-ea"/>
            </a:endParaRPr>
          </a:p>
        </p:txBody>
      </p:sp>
      <p:cxnSp>
        <p:nvCxnSpPr>
          <p:cNvPr id="100" name="直線コネクタ 99"/>
          <p:cNvCxnSpPr>
            <a:stCxn id="96" idx="4"/>
          </p:cNvCxnSpPr>
          <p:nvPr/>
        </p:nvCxnSpPr>
        <p:spPr>
          <a:xfrm flipV="1">
            <a:off x="2687578" y="4235602"/>
            <a:ext cx="2024" cy="307008"/>
          </a:xfrm>
          <a:prstGeom prst="line">
            <a:avLst/>
          </a:prstGeom>
          <a:noFill/>
          <a:ln w="9525" algn="ctr">
            <a:solidFill>
              <a:srgbClr val="CC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01" name="フローチャート : 結合子 78"/>
          <p:cNvSpPr>
            <a:spLocks noChangeArrowheads="1"/>
          </p:cNvSpPr>
          <p:nvPr/>
        </p:nvSpPr>
        <p:spPr bwMode="auto">
          <a:xfrm flipV="1">
            <a:off x="2584804" y="4206574"/>
            <a:ext cx="197474" cy="208158"/>
          </a:xfrm>
          <a:prstGeom prst="flowChartConnector">
            <a:avLst/>
          </a:prstGeom>
          <a:solidFill>
            <a:srgbClr val="FFC000"/>
          </a:solidFill>
          <a:ln w="19050" algn="ctr">
            <a:solidFill>
              <a:srgbClr val="FFC000"/>
            </a:solidFill>
            <a:round/>
            <a:headEnd/>
            <a:tailEnd/>
          </a:ln>
        </p:spPr>
        <p:txBody>
          <a:bodyPr rot="10800000" lIns="0" tIns="0" rIns="0" bIns="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ja-JP" sz="1000" dirty="0" smtClean="0">
                <a:latin typeface="+mn-lt"/>
                <a:ea typeface="+mn-ea"/>
              </a:rPr>
              <a:t>12</a:t>
            </a:r>
            <a:endParaRPr lang="ja-JP" altLang="en-US" sz="1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8577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48420"/>
            <a:ext cx="8229600" cy="487363"/>
          </a:xfrm>
        </p:spPr>
        <p:txBody>
          <a:bodyPr/>
          <a:lstStyle/>
          <a:p>
            <a:pPr algn="l" eaLnBrk="1" hangingPunct="1"/>
            <a:r>
              <a:rPr lang="en-US" altLang="ja-JP" sz="2400" b="1" dirty="0" smtClean="0">
                <a:latin typeface="HGP創英角ｺﾞｼｯｸUB" pitchFamily="50" charset="-128"/>
              </a:rPr>
              <a:t>System Configuration</a:t>
            </a:r>
            <a:endParaRPr lang="ja-JP" altLang="en-US" sz="2400" b="1" dirty="0" smtClean="0">
              <a:latin typeface="HGP創英角ｺﾞｼｯｸUB" pitchFamily="50" charset="-128"/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2246177" y="980728"/>
            <a:ext cx="1749760" cy="504055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14400"/>
            <a:r>
              <a:rPr lang="en-US" altLang="ja-JP" sz="1200" dirty="0" err="1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IRIDeS</a:t>
            </a:r>
            <a:endParaRPr lang="en-US" altLang="ja-JP" sz="1200" dirty="0" smtClean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 defTabSz="914400"/>
            <a:r>
              <a:rPr lang="en-US" altLang="ja-JP" sz="12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Tohoku University</a:t>
            </a:r>
            <a:endParaRPr lang="ja-JP" altLang="en-US" sz="12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2504632" y="3068960"/>
            <a:ext cx="1270032" cy="236028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Gill Sans MT"/>
              <a:ea typeface="ＭＳ Ｐゴシック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2488312" y="1821838"/>
            <a:ext cx="1270032" cy="11596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Gill Sans MT"/>
              <a:ea typeface="ＭＳ Ｐゴシック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4572000" y="980728"/>
            <a:ext cx="4104456" cy="27676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4771120" y="1494049"/>
            <a:ext cx="1169033" cy="219285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Gill Sans MT"/>
              <a:ea typeface="ＭＳ Ｐゴシック"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7092280" y="1498920"/>
            <a:ext cx="1368152" cy="219285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Gill Sans MT"/>
              <a:ea typeface="ＭＳ Ｐゴシック"/>
            </a:endParaRPr>
          </a:p>
        </p:txBody>
      </p:sp>
      <p:pic>
        <p:nvPicPr>
          <p:cNvPr id="12" name="Picture 3" descr="\\Abkfs20.nsl.ad.nec.co.jp\a00697-01\本部共有\プレゼン資料\20131017_ACE筐体写真forプレゼン用\プレゼン用準備版\SX-ACE(3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04" b="97909" l="2300" r="984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236297" y="1628801"/>
            <a:ext cx="999229" cy="573557"/>
          </a:xfrm>
          <a:prstGeom prst="rect">
            <a:avLst/>
          </a:prstGeom>
          <a:noFill/>
        </p:spPr>
      </p:pic>
      <p:sp>
        <p:nvSpPr>
          <p:cNvPr id="13" name="Text Box 53"/>
          <p:cNvSpPr txBox="1">
            <a:spLocks noChangeArrowheads="1"/>
          </p:cNvSpPr>
          <p:nvPr/>
        </p:nvSpPr>
        <p:spPr bwMode="auto">
          <a:xfrm>
            <a:off x="7079218" y="2236924"/>
            <a:ext cx="1381215" cy="346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ts val="6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1100" dirty="0" err="1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SuperComputer</a:t>
            </a:r>
            <a:endParaRPr lang="en-US" altLang="ja-JP" sz="1100" dirty="0" smtClean="0">
              <a:solidFill>
                <a:srgbClr val="0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 defTabSz="914400" fontAlgn="base">
              <a:lnSpc>
                <a:spcPts val="6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1100" dirty="0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SX-ACE</a:t>
            </a:r>
            <a:endParaRPr lang="ja-JP" altLang="en-US" sz="1100" dirty="0">
              <a:solidFill>
                <a:srgbClr val="0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4" name="Text Box 53"/>
          <p:cNvSpPr txBox="1">
            <a:spLocks noChangeArrowheads="1"/>
          </p:cNvSpPr>
          <p:nvPr/>
        </p:nvSpPr>
        <p:spPr bwMode="auto">
          <a:xfrm>
            <a:off x="6404718" y="1074222"/>
            <a:ext cx="1983707" cy="356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ts val="6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1200" dirty="0" err="1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CyberScience</a:t>
            </a:r>
            <a:r>
              <a:rPr lang="en-US" altLang="ja-JP" sz="1200" dirty="0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Center</a:t>
            </a:r>
          </a:p>
          <a:p>
            <a:pPr algn="ctr" defTabSz="914400" fontAlgn="base">
              <a:lnSpc>
                <a:spcPts val="6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Osaka University</a:t>
            </a:r>
          </a:p>
        </p:txBody>
      </p:sp>
      <p:sp>
        <p:nvSpPr>
          <p:cNvPr id="15" name="フローチャート : 磁気ディスク 14"/>
          <p:cNvSpPr/>
          <p:nvPr/>
        </p:nvSpPr>
        <p:spPr>
          <a:xfrm>
            <a:off x="5429476" y="2348881"/>
            <a:ext cx="2022845" cy="13521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6" name="左右矢印 15"/>
          <p:cNvSpPr/>
          <p:nvPr/>
        </p:nvSpPr>
        <p:spPr>
          <a:xfrm>
            <a:off x="3567483" y="1643468"/>
            <a:ext cx="1440160" cy="921436"/>
          </a:xfrm>
          <a:prstGeom prst="leftRightArrow">
            <a:avLst>
              <a:gd name="adj1" fmla="val 50000"/>
              <a:gd name="adj2" fmla="val 225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ja-JP" altLang="en-US" sz="14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処理指示・データ送受</a:t>
            </a:r>
            <a:endParaRPr lang="ja-JP" altLang="en-US" sz="14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7" name="左右矢印 16"/>
          <p:cNvSpPr/>
          <p:nvPr/>
        </p:nvSpPr>
        <p:spPr>
          <a:xfrm>
            <a:off x="5796137" y="1639489"/>
            <a:ext cx="1440160" cy="921436"/>
          </a:xfrm>
          <a:prstGeom prst="leftRightArrow">
            <a:avLst>
              <a:gd name="adj1" fmla="val 50000"/>
              <a:gd name="adj2" fmla="val 225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ja-JP" sz="14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Job </a:t>
            </a:r>
            <a:r>
              <a:rPr lang="en-US" altLang="ja-JP" sz="1400" dirty="0" err="1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Submis</a:t>
            </a:r>
            <a:endParaRPr lang="en-US" altLang="ja-JP" sz="14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 defTabSz="914400"/>
            <a:r>
              <a:rPr lang="en-US" altLang="ja-JP" sz="14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Result</a:t>
            </a:r>
            <a:endParaRPr lang="ja-JP" altLang="en-US" sz="14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062559" y="2794189"/>
            <a:ext cx="827721" cy="16927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defTabSz="914400"/>
            <a:r>
              <a:rPr lang="ja-JP" altLang="en-US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断層データ</a:t>
            </a:r>
            <a:endParaRPr lang="ja-JP" altLang="en-US" sz="11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19" name="フローチャート : 複数書類 18"/>
          <p:cNvSpPr/>
          <p:nvPr/>
        </p:nvSpPr>
        <p:spPr>
          <a:xfrm>
            <a:off x="6744061" y="2579094"/>
            <a:ext cx="432048" cy="322980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0" name="直線矢印コネクタ 19"/>
          <p:cNvCxnSpPr>
            <a:endCxn id="39" idx="1"/>
          </p:cNvCxnSpPr>
          <p:nvPr/>
        </p:nvCxnSpPr>
        <p:spPr>
          <a:xfrm>
            <a:off x="3507158" y="2632699"/>
            <a:ext cx="2649018" cy="567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5" descr="C:\Users\1134310005676\AppData\Local\Microsoft\Windows\Temporary Internet Files\Content.IE5\60FSTOGR\MC90042896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14" y="1700808"/>
            <a:ext cx="495395" cy="7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テキスト ボックス 21"/>
          <p:cNvSpPr txBox="1"/>
          <p:nvPr/>
        </p:nvSpPr>
        <p:spPr>
          <a:xfrm>
            <a:off x="4771119" y="1531531"/>
            <a:ext cx="1297200" cy="338554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defTabSz="914400"/>
            <a:r>
              <a:rPr lang="en-US" altLang="ja-JP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Data Transmission</a:t>
            </a:r>
          </a:p>
          <a:p>
            <a:pPr defTabSz="914400"/>
            <a:r>
              <a:rPr lang="en-US" altLang="ja-JP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Server</a:t>
            </a:r>
            <a:endParaRPr lang="ja-JP" altLang="en-US" sz="11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23" name="Picture 5" descr="C:\Users\1134310005676\AppData\Local\Microsoft\Windows\Temporary Internet Files\Content.IE5\60FSTOGR\MC90042896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49" y="2370845"/>
            <a:ext cx="346793" cy="52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テキスト ボックス 23"/>
          <p:cNvSpPr txBox="1"/>
          <p:nvPr/>
        </p:nvSpPr>
        <p:spPr>
          <a:xfrm>
            <a:off x="2845551" y="3074463"/>
            <a:ext cx="646331" cy="338554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 defTabSz="914400"/>
            <a:r>
              <a:rPr lang="ja-JP" altLang="en-US" sz="1100" dirty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災害</a:t>
            </a:r>
            <a:r>
              <a:rPr lang="ja-JP" altLang="en-US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研</a:t>
            </a:r>
            <a:endParaRPr lang="en-US" altLang="ja-JP" sz="1100" dirty="0" smtClean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 defTabSz="914400"/>
            <a:r>
              <a:rPr lang="ja-JP" altLang="en-US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サーバ</a:t>
            </a:r>
            <a:r>
              <a:rPr lang="en-US" altLang="ja-JP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B</a:t>
            </a:r>
          </a:p>
        </p:txBody>
      </p:sp>
      <p:sp>
        <p:nvSpPr>
          <p:cNvPr id="25" name="フローチャート : 複数書類 24"/>
          <p:cNvSpPr/>
          <p:nvPr/>
        </p:nvSpPr>
        <p:spPr>
          <a:xfrm>
            <a:off x="5690270" y="3284984"/>
            <a:ext cx="432048" cy="322980"/>
          </a:xfrm>
          <a:prstGeom prst="flowChartMultidocumen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 flipH="1">
            <a:off x="3468215" y="3434439"/>
            <a:ext cx="2207572" cy="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ローチャート : 複数書類 26"/>
          <p:cNvSpPr/>
          <p:nvPr/>
        </p:nvSpPr>
        <p:spPr>
          <a:xfrm>
            <a:off x="3094536" y="3378069"/>
            <a:ext cx="432048" cy="322980"/>
          </a:xfrm>
          <a:prstGeom prst="flowChartMultidocument">
            <a:avLst/>
          </a:prstGeom>
          <a:solidFill>
            <a:schemeClr val="bg1"/>
          </a:solidFill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338856" y="1781045"/>
            <a:ext cx="1749760" cy="10718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ja-JP" sz="12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JMA</a:t>
            </a:r>
            <a:endParaRPr lang="ja-JP" altLang="en-US" sz="12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74409" y="4205107"/>
            <a:ext cx="1749760" cy="107189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ja-JP" sz="12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Local </a:t>
            </a:r>
            <a:r>
              <a:rPr lang="en-US" altLang="ja-JP" sz="1200" dirty="0" err="1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Goverment</a:t>
            </a:r>
            <a:endParaRPr lang="ja-JP" altLang="en-US" sz="12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0" name="フローチャート : 複数書類 29"/>
          <p:cNvSpPr/>
          <p:nvPr/>
        </p:nvSpPr>
        <p:spPr>
          <a:xfrm>
            <a:off x="1547664" y="2241924"/>
            <a:ext cx="432048" cy="322980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39552" y="2636914"/>
            <a:ext cx="1606880" cy="16927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defTabSz="914400"/>
            <a:r>
              <a:rPr lang="en-US" altLang="ja-JP" sz="1100" dirty="0" err="1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EarthQauke</a:t>
            </a:r>
            <a:r>
              <a:rPr lang="en-US" altLang="ja-JP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Information</a:t>
            </a:r>
            <a:endParaRPr lang="ja-JP" altLang="en-US" sz="11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32" name="直線矢印コネクタ 31"/>
          <p:cNvCxnSpPr/>
          <p:nvPr/>
        </p:nvCxnSpPr>
        <p:spPr>
          <a:xfrm flipH="1">
            <a:off x="1866837" y="2397247"/>
            <a:ext cx="865882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5" descr="C:\Users\1134310005676\AppData\Local\Microsoft\Windows\Temporary Internet Files\Content.IE5\60FSTOGR\MC90042896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048" y="3321361"/>
            <a:ext cx="346793" cy="52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テキスト ボックス 33"/>
          <p:cNvSpPr txBox="1"/>
          <p:nvPr/>
        </p:nvSpPr>
        <p:spPr>
          <a:xfrm>
            <a:off x="2807954" y="2060848"/>
            <a:ext cx="646331" cy="338554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 defTabSz="914400"/>
            <a:r>
              <a:rPr lang="ja-JP" altLang="en-US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災害研</a:t>
            </a:r>
            <a:endParaRPr lang="en-US" altLang="ja-JP" sz="1100" dirty="0" smtClean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 defTabSz="914400"/>
            <a:r>
              <a:rPr lang="ja-JP" altLang="en-US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サーバ</a:t>
            </a:r>
            <a:r>
              <a:rPr lang="en-US" altLang="ja-JP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A</a:t>
            </a:r>
          </a:p>
        </p:txBody>
      </p:sp>
      <p:cxnSp>
        <p:nvCxnSpPr>
          <p:cNvPr id="35" name="直線矢印コネクタ 34"/>
          <p:cNvCxnSpPr>
            <a:stCxn id="36" idx="1"/>
          </p:cNvCxnSpPr>
          <p:nvPr/>
        </p:nvCxnSpPr>
        <p:spPr>
          <a:xfrm flipH="1">
            <a:off x="1434789" y="4771367"/>
            <a:ext cx="865882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フローチャート : 複数書類 35"/>
          <p:cNvSpPr/>
          <p:nvPr/>
        </p:nvSpPr>
        <p:spPr>
          <a:xfrm>
            <a:off x="2300670" y="4609877"/>
            <a:ext cx="432048" cy="322980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705601" y="4915909"/>
            <a:ext cx="1516511" cy="16927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 defTabSz="914400"/>
            <a:r>
              <a:rPr lang="en-US" altLang="en-US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Prediction Information</a:t>
            </a:r>
            <a:endParaRPr lang="ja-JP" altLang="en-US" sz="11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8" name="フローチャート : 書類 37"/>
          <p:cNvSpPr/>
          <p:nvPr/>
        </p:nvSpPr>
        <p:spPr>
          <a:xfrm>
            <a:off x="3135435" y="2507294"/>
            <a:ext cx="432048" cy="290960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39" name="フローチャート : 書類 38"/>
          <p:cNvSpPr/>
          <p:nvPr/>
        </p:nvSpPr>
        <p:spPr>
          <a:xfrm>
            <a:off x="6156176" y="2492896"/>
            <a:ext cx="432048" cy="290960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0" name="角丸四角形 39"/>
          <p:cNvSpPr/>
          <p:nvPr/>
        </p:nvSpPr>
        <p:spPr>
          <a:xfrm>
            <a:off x="4572000" y="3829694"/>
            <a:ext cx="4104456" cy="27676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1" name="角丸四角形 40"/>
          <p:cNvSpPr/>
          <p:nvPr/>
        </p:nvSpPr>
        <p:spPr>
          <a:xfrm>
            <a:off x="4771120" y="4343015"/>
            <a:ext cx="1169033" cy="219285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Gill Sans MT"/>
              <a:ea typeface="ＭＳ Ｐゴシック"/>
            </a:endParaRPr>
          </a:p>
        </p:txBody>
      </p:sp>
      <p:sp>
        <p:nvSpPr>
          <p:cNvPr id="42" name="角丸四角形 41"/>
          <p:cNvSpPr/>
          <p:nvPr/>
        </p:nvSpPr>
        <p:spPr>
          <a:xfrm>
            <a:off x="7092280" y="4347886"/>
            <a:ext cx="1368152" cy="219285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Gill Sans MT"/>
              <a:ea typeface="ＭＳ Ｐゴシック"/>
            </a:endParaRPr>
          </a:p>
        </p:txBody>
      </p:sp>
      <p:pic>
        <p:nvPicPr>
          <p:cNvPr id="43" name="Picture 3" descr="\\Abkfs20.nsl.ad.nec.co.jp\a00697-01\本部共有\プレゼン資料\20131017_ACE筐体写真forプレゼン用\プレゼン用準備版\SX-ACE(3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04" b="97909" l="2300" r="984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7236297" y="4477768"/>
            <a:ext cx="999229" cy="573557"/>
          </a:xfrm>
          <a:prstGeom prst="rect">
            <a:avLst/>
          </a:prstGeom>
          <a:noFill/>
        </p:spPr>
      </p:pic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7079218" y="5085890"/>
            <a:ext cx="1381215" cy="346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ts val="6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100" dirty="0" err="1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SuperComputer</a:t>
            </a:r>
            <a:endParaRPr lang="en-US" altLang="en-US" sz="1100" dirty="0" smtClean="0">
              <a:solidFill>
                <a:srgbClr val="0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 defTabSz="914400" fontAlgn="base">
              <a:lnSpc>
                <a:spcPts val="6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1100" dirty="0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SX-ACE</a:t>
            </a:r>
            <a:endParaRPr lang="ja-JP" altLang="en-US" sz="1100" dirty="0">
              <a:solidFill>
                <a:srgbClr val="000000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5" name="Text Box 53"/>
          <p:cNvSpPr txBox="1">
            <a:spLocks noChangeArrowheads="1"/>
          </p:cNvSpPr>
          <p:nvPr/>
        </p:nvSpPr>
        <p:spPr bwMode="auto">
          <a:xfrm>
            <a:off x="6404718" y="3923188"/>
            <a:ext cx="1983707" cy="3565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fontAlgn="base">
              <a:lnSpc>
                <a:spcPts val="6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1200" dirty="0" err="1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Cybermedia</a:t>
            </a:r>
            <a:r>
              <a:rPr lang="en-US" altLang="ja-JP" sz="1200" dirty="0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Center</a:t>
            </a:r>
          </a:p>
          <a:p>
            <a:pPr algn="ctr" defTabSz="914400" fontAlgn="base">
              <a:lnSpc>
                <a:spcPts val="600"/>
              </a:lnSpc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Osaka University</a:t>
            </a:r>
          </a:p>
        </p:txBody>
      </p:sp>
      <p:sp>
        <p:nvSpPr>
          <p:cNvPr id="46" name="フローチャート : 磁気ディスク 45"/>
          <p:cNvSpPr/>
          <p:nvPr/>
        </p:nvSpPr>
        <p:spPr>
          <a:xfrm>
            <a:off x="5429476" y="5197847"/>
            <a:ext cx="2022845" cy="135216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7" name="左右矢印 46"/>
          <p:cNvSpPr/>
          <p:nvPr/>
        </p:nvSpPr>
        <p:spPr>
          <a:xfrm>
            <a:off x="5824068" y="5636491"/>
            <a:ext cx="1440160" cy="921436"/>
          </a:xfrm>
          <a:prstGeom prst="leftRightArrow">
            <a:avLst>
              <a:gd name="adj1" fmla="val 50000"/>
              <a:gd name="adj2" fmla="val 225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altLang="ja-JP" sz="14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Job Submission</a:t>
            </a:r>
          </a:p>
          <a:p>
            <a:pPr algn="ctr" defTabSz="914400"/>
            <a:r>
              <a:rPr lang="en-US" altLang="ja-JP" sz="14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Result</a:t>
            </a:r>
            <a:endParaRPr lang="ja-JP" altLang="en-US" sz="14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48" name="フローチャート : 複数書類 47"/>
          <p:cNvSpPr/>
          <p:nvPr/>
        </p:nvSpPr>
        <p:spPr>
          <a:xfrm>
            <a:off x="6876256" y="5428060"/>
            <a:ext cx="432048" cy="322980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49" name="Picture 5" descr="C:\Users\1134310005676\AppData\Local\Microsoft\Windows\Temporary Internet Files\Content.IE5\60FSTOGR\MC900428969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13" y="4549774"/>
            <a:ext cx="495395" cy="7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テキスト ボックス 49"/>
          <p:cNvSpPr txBox="1"/>
          <p:nvPr/>
        </p:nvSpPr>
        <p:spPr>
          <a:xfrm>
            <a:off x="4499993" y="4380499"/>
            <a:ext cx="1172116" cy="16927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defTabSz="914400"/>
            <a:r>
              <a:rPr lang="en-US" altLang="en-US" sz="1100" dirty="0" err="1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FrontEnd</a:t>
            </a:r>
            <a:r>
              <a:rPr lang="en-US" altLang="en-US" sz="11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 Server</a:t>
            </a:r>
            <a:endParaRPr lang="ja-JP" altLang="en-US" sz="11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1" name="フローチャート : 複数書類 50"/>
          <p:cNvSpPr/>
          <p:nvPr/>
        </p:nvSpPr>
        <p:spPr>
          <a:xfrm>
            <a:off x="5508104" y="5372264"/>
            <a:ext cx="432048" cy="322980"/>
          </a:xfrm>
          <a:prstGeom prst="flowChartMultidocumen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2" name="フローチャート : 書類 51"/>
          <p:cNvSpPr/>
          <p:nvPr/>
        </p:nvSpPr>
        <p:spPr>
          <a:xfrm>
            <a:off x="6172434" y="5388274"/>
            <a:ext cx="432048" cy="290960"/>
          </a:xfrm>
          <a:prstGeom prst="flowChartDocument">
            <a:avLst/>
          </a:prstGeom>
          <a:solidFill>
            <a:schemeClr val="bg1"/>
          </a:solidFill>
          <a:ln>
            <a:solidFill>
              <a:srgbClr val="FF66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ja-JP" altLang="en-US">
              <a:solidFill>
                <a:prstClr val="white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sp>
        <p:nvSpPr>
          <p:cNvPr id="53" name="左右矢印 52"/>
          <p:cNvSpPr/>
          <p:nvPr/>
        </p:nvSpPr>
        <p:spPr>
          <a:xfrm rot="5400000">
            <a:off x="4283498" y="2954392"/>
            <a:ext cx="1865550" cy="921436"/>
          </a:xfrm>
          <a:prstGeom prst="leftRightArrow">
            <a:avLst>
              <a:gd name="adj1" fmla="val 50000"/>
              <a:gd name="adj2" fmla="val 2251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ja-JP" altLang="en-US" sz="14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処理指示・</a:t>
            </a:r>
            <a:endParaRPr lang="en-US" altLang="ja-JP" sz="1400" dirty="0" smtClean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 defTabSz="914400"/>
            <a:r>
              <a:rPr lang="ja-JP" altLang="en-US" sz="1400" dirty="0" smtClean="0">
                <a:solidFill>
                  <a:prstClr val="black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データ送受</a:t>
            </a:r>
            <a:endParaRPr lang="ja-JP" altLang="en-US" sz="1400" dirty="0">
              <a:solidFill>
                <a:prstClr val="black"/>
              </a:solidFill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cxnSp>
        <p:nvCxnSpPr>
          <p:cNvPr id="54" name="直線矢印コネクタ 53"/>
          <p:cNvCxnSpPr>
            <a:stCxn id="39" idx="2"/>
            <a:endCxn id="52" idx="0"/>
          </p:cNvCxnSpPr>
          <p:nvPr/>
        </p:nvCxnSpPr>
        <p:spPr>
          <a:xfrm>
            <a:off x="6372201" y="2764620"/>
            <a:ext cx="16258" cy="262365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>
            <a:stCxn id="51" idx="0"/>
          </p:cNvCxnSpPr>
          <p:nvPr/>
        </p:nvCxnSpPr>
        <p:spPr>
          <a:xfrm flipV="1">
            <a:off x="5753851" y="3607964"/>
            <a:ext cx="0" cy="1764300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62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49288" y="3717032"/>
            <a:ext cx="76431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kumimoji="0" lang="en-GB" sz="3200" i="1" dirty="0" err="1">
                <a:solidFill>
                  <a:srgbClr val="4D5B6B"/>
                </a:solidFill>
                <a:latin typeface="Calibri"/>
              </a:rPr>
              <a:t>FEderated</a:t>
            </a:r>
            <a:r>
              <a:rPr kumimoji="0" lang="en-GB" sz="3200" i="1" dirty="0">
                <a:solidFill>
                  <a:srgbClr val="4D5B6B"/>
                </a:solidFill>
                <a:latin typeface="Calibri"/>
              </a:rPr>
              <a:t> interoperable </a:t>
            </a:r>
            <a:r>
              <a:rPr kumimoji="0" lang="en-GB" sz="3200" i="1" dirty="0" err="1">
                <a:solidFill>
                  <a:srgbClr val="4D5B6B"/>
                </a:solidFill>
                <a:latin typeface="Calibri"/>
              </a:rPr>
              <a:t>SmarT</a:t>
            </a:r>
            <a:r>
              <a:rPr kumimoji="0" lang="en-GB" sz="3200" i="1" dirty="0">
                <a:solidFill>
                  <a:srgbClr val="4D5B6B"/>
                </a:solidFill>
                <a:latin typeface="Calibri"/>
              </a:rPr>
              <a:t> ICT services </a:t>
            </a:r>
            <a:r>
              <a:rPr kumimoji="0" lang="en-GB" sz="3200" i="1" dirty="0" err="1">
                <a:solidFill>
                  <a:srgbClr val="4D5B6B"/>
                </a:solidFill>
                <a:latin typeface="Calibri"/>
              </a:rPr>
              <a:t>deVelopment</a:t>
            </a:r>
            <a:r>
              <a:rPr kumimoji="0" lang="en-GB" sz="3200" i="1" dirty="0">
                <a:solidFill>
                  <a:srgbClr val="4D5B6B"/>
                </a:solidFill>
                <a:latin typeface="Calibri"/>
              </a:rPr>
              <a:t> And testing </a:t>
            </a:r>
            <a:r>
              <a:rPr kumimoji="0" lang="en-GB" sz="3200" i="1" dirty="0" err="1" smtClean="0">
                <a:solidFill>
                  <a:srgbClr val="4D5B6B"/>
                </a:solidFill>
                <a:latin typeface="Calibri"/>
              </a:rPr>
              <a:t>pLatforms</a:t>
            </a:r>
            <a:endParaRPr kumimoji="0" lang="en-GB" sz="2800" i="1" dirty="0" smtClean="0">
              <a:solidFill>
                <a:srgbClr val="4D5B6B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6056" y="5013176"/>
            <a:ext cx="1263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kumimoji="0" lang="en-GB" sz="2000" i="1" dirty="0" err="1" smtClean="0">
                <a:solidFill>
                  <a:srgbClr val="4D5B6B"/>
                </a:solidFill>
                <a:latin typeface="Calibri"/>
              </a:rPr>
              <a:t>下條真司</a:t>
            </a:r>
            <a:endParaRPr kumimoji="0" lang="en-GB" sz="2000" i="1" dirty="0" smtClean="0">
              <a:solidFill>
                <a:srgbClr val="4D5B6B"/>
              </a:solidFill>
              <a:latin typeface="Calibri"/>
            </a:endParaRPr>
          </a:p>
        </p:txBody>
      </p:sp>
      <p:pic>
        <p:nvPicPr>
          <p:cNvPr id="1028" name="Picture 4" descr="http://sunbase.nict.go.jp/solar/denpa/logoni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3081"/>
            <a:ext cx="1781368" cy="11836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ordis.europa.eu/fp7/ict/ssai/images/horizon20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416" y="-31859"/>
            <a:ext cx="2532584" cy="8875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16" y="1340768"/>
            <a:ext cx="3384376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https://encrypted-tbn0.gstatic.com/images?q=tbn:ANd9GcTcnxzflN6CiE9a7zDmg1Atf2vNeKmqR_MhbvrFH6eKkP0ZyKRk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76" y="1114392"/>
            <a:ext cx="680085" cy="4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 descr="https://encrypted-tbn3.gstatic.com/images?q=tbn:ANd9GcR3M8sSkkKgoh0kG9GyoQ9zyJmLt_kv6OaVg-BsUbaEHH5-Lmvfd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82" y="1423131"/>
            <a:ext cx="782955" cy="526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30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ermique">
  <a:themeElements>
    <a:clrScheme name="thermique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thermiqu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ermiqu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アース">
  <a:themeElements>
    <a:clrScheme name="アース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アース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アース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804</Words>
  <Application>Microsoft Office PowerPoint</Application>
  <PresentationFormat>如螢幕大小 (4:3)</PresentationFormat>
  <Paragraphs>186</Paragraphs>
  <Slides>15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15</vt:i4>
      </vt:variant>
    </vt:vector>
  </HeadingPairs>
  <TitlesOfParts>
    <vt:vector size="37" baseType="lpstr">
      <vt:lpstr>Arial Unicode MS</vt:lpstr>
      <vt:lpstr>Calibri</vt:lpstr>
      <vt:lpstr>HG明朝E</vt:lpstr>
      <vt:lpstr>HGP創英角ｺﾞｼｯｸUB</vt:lpstr>
      <vt:lpstr>ＭＳ 明朝</vt:lpstr>
      <vt:lpstr>ＭＳ Ｐゴシック</vt:lpstr>
      <vt:lpstr>Osaka</vt:lpstr>
      <vt:lpstr>微軟正黑體</vt:lpstr>
      <vt:lpstr>新細明體</vt:lpstr>
      <vt:lpstr>Arial</vt:lpstr>
      <vt:lpstr>Arial Black</vt:lpstr>
      <vt:lpstr>Bookman Old Style</vt:lpstr>
      <vt:lpstr>Calibri Light</vt:lpstr>
      <vt:lpstr>Gill Sans MT</vt:lpstr>
      <vt:lpstr>Times New Roman</vt:lpstr>
      <vt:lpstr>Wingdings</vt:lpstr>
      <vt:lpstr>Wingdings 3</vt:lpstr>
      <vt:lpstr>ホワイト</vt:lpstr>
      <vt:lpstr>thermique</vt:lpstr>
      <vt:lpstr>4_アース</vt:lpstr>
      <vt:lpstr>Office 佈景主題</vt:lpstr>
      <vt:lpstr>1_Office 佈景主題</vt:lpstr>
      <vt:lpstr>Telesciences/ Geoscience:        </vt:lpstr>
      <vt:lpstr>Update from NECTEC</vt:lpstr>
      <vt:lpstr>PowerPoint 簡報</vt:lpstr>
      <vt:lpstr>Storm for Data Streaming in Underwater Monitoring</vt:lpstr>
      <vt:lpstr>Network Intensive Application Demo Session</vt:lpstr>
      <vt:lpstr>Connected to NCHC</vt:lpstr>
      <vt:lpstr>G空間津波浸水予測  阪大連携ネットワーク構成</vt:lpstr>
      <vt:lpstr>System Configuration</vt:lpstr>
      <vt:lpstr>PowerPoint 簡報</vt:lpstr>
      <vt:lpstr>Things we will discuss</vt:lpstr>
      <vt:lpstr>Knowledge/Experience to be shared</vt:lpstr>
      <vt:lpstr>NECTEC</vt:lpstr>
      <vt:lpstr>Storm Cluster, Topology and DRPC</vt:lpstr>
      <vt:lpstr>NECTEC</vt:lpstr>
      <vt:lpstr>Requirement for Resources</vt:lpstr>
    </vt:vector>
  </TitlesOfParts>
  <Company>情報通信機構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Telesciences/ Geoscience:</dc:title>
  <dc:creator>下條 真司</dc:creator>
  <cp:lastModifiedBy>Fang-Pang Lin</cp:lastModifiedBy>
  <cp:revision>36</cp:revision>
  <cp:lastPrinted>2015-04-09T03:20:32Z</cp:lastPrinted>
  <dcterms:created xsi:type="dcterms:W3CDTF">2015-04-08T21:47:29Z</dcterms:created>
  <dcterms:modified xsi:type="dcterms:W3CDTF">2015-04-10T07:06:37Z</dcterms:modified>
</cp:coreProperties>
</file>